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5" r:id="rId9"/>
    <p:sldId id="317" r:id="rId10"/>
    <p:sldId id="323" r:id="rId11"/>
    <p:sldId id="322" r:id="rId12"/>
    <p:sldId id="318" r:id="rId13"/>
    <p:sldId id="321" r:id="rId14"/>
    <p:sldId id="319" r:id="rId15"/>
    <p:sldId id="266" r:id="rId16"/>
    <p:sldId id="268" r:id="rId17"/>
    <p:sldId id="289" r:id="rId18"/>
    <p:sldId id="324" r:id="rId19"/>
    <p:sldId id="290" r:id="rId20"/>
    <p:sldId id="291" r:id="rId21"/>
    <p:sldId id="327" r:id="rId22"/>
    <p:sldId id="326" r:id="rId23"/>
    <p:sldId id="296" r:id="rId24"/>
    <p:sldId id="308" r:id="rId25"/>
    <p:sldId id="309" r:id="rId26"/>
    <p:sldId id="332" r:id="rId27"/>
    <p:sldId id="302" r:id="rId28"/>
    <p:sldId id="339" r:id="rId29"/>
    <p:sldId id="301" r:id="rId30"/>
    <p:sldId id="328" r:id="rId31"/>
    <p:sldId id="330" r:id="rId32"/>
    <p:sldId id="329" r:id="rId33"/>
    <p:sldId id="267" r:id="rId34"/>
    <p:sldId id="331" r:id="rId35"/>
    <p:sldId id="334" r:id="rId36"/>
    <p:sldId id="333" r:id="rId37"/>
    <p:sldId id="335" r:id="rId38"/>
    <p:sldId id="336" r:id="rId39"/>
    <p:sldId id="338" r:id="rId40"/>
    <p:sldId id="311" r:id="rId41"/>
    <p:sldId id="337" r:id="rId42"/>
    <p:sldId id="294"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4472" autoAdjust="0"/>
    <p:restoredTop sz="94660"/>
  </p:normalViewPr>
  <p:slideViewPr>
    <p:cSldViewPr>
      <p:cViewPr varScale="1">
        <p:scale>
          <a:sx n="71" d="100"/>
          <a:sy n="71" d="100"/>
        </p:scale>
        <p:origin x="-96" y="-336"/>
      </p:cViewPr>
      <p:guideLst>
        <p:guide orient="horz" pos="2160"/>
        <p:guide pos="288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4FF45B-0EBA-4837-88D3-90D97F1EF6A7}" type="datetimeFigureOut">
              <a:rPr lang="en-US" smtClean="0"/>
              <a:pPr/>
              <a:t>2/16/2014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21BDB0-ABD1-40C8-B4E5-E71BFEBD8784}" type="slidenum">
              <a:rPr lang="en-US" smtClean="0"/>
              <a:pPr/>
              <a:t>‹#›</a:t>
            </a:fld>
            <a:endParaRPr lang="en-US"/>
          </a:p>
        </p:txBody>
      </p:sp>
    </p:spTree>
    <p:extLst>
      <p:ext uri="{BB962C8B-B14F-4D97-AF65-F5344CB8AC3E}">
        <p14:creationId xmlns:p14="http://schemas.microsoft.com/office/powerpoint/2010/main" xmlns="" val="3457738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Singapore pentagon framework</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3</a:t>
            </a:fld>
            <a:endParaRPr lang="en-US"/>
          </a:p>
        </p:txBody>
      </p:sp>
    </p:spTree>
    <p:extLst>
      <p:ext uri="{BB962C8B-B14F-4D97-AF65-F5344CB8AC3E}">
        <p14:creationId xmlns:p14="http://schemas.microsoft.com/office/powerpoint/2010/main" xmlns="" val="2535830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Humor can be introduced into teaching mathematics</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19</a:t>
            </a:fld>
            <a:endParaRPr lang="en-US"/>
          </a:p>
        </p:txBody>
      </p:sp>
    </p:spTree>
    <p:extLst>
      <p:ext uri="{BB962C8B-B14F-4D97-AF65-F5344CB8AC3E}">
        <p14:creationId xmlns:p14="http://schemas.microsoft.com/office/powerpoint/2010/main" xmlns="" val="3220447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Algebraic equation can be contextualized to make sense for students.  Not just involving letters, but involves finding unknowns.</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21</a:t>
            </a:fld>
            <a:endParaRPr lang="en-US"/>
          </a:p>
        </p:txBody>
      </p:sp>
    </p:spTree>
    <p:extLst>
      <p:ext uri="{BB962C8B-B14F-4D97-AF65-F5344CB8AC3E}">
        <p14:creationId xmlns:p14="http://schemas.microsoft.com/office/powerpoint/2010/main" xmlns="" val="1414603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procedure of solving algebraic equation can be made meaningful.</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22</a:t>
            </a:fld>
            <a:endParaRPr lang="en-US"/>
          </a:p>
        </p:txBody>
      </p:sp>
    </p:spTree>
    <p:extLst>
      <p:ext uri="{BB962C8B-B14F-4D97-AF65-F5344CB8AC3E}">
        <p14:creationId xmlns:p14="http://schemas.microsoft.com/office/powerpoint/2010/main" xmlns="" val="1139808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Mathematics in context can</a:t>
            </a:r>
            <a:r>
              <a:rPr lang="en-US" baseline="0" dirty="0" smtClean="0"/>
              <a:t> be used in National Education.</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26</a:t>
            </a:fld>
            <a:endParaRPr lang="en-US"/>
          </a:p>
        </p:txBody>
      </p:sp>
    </p:spTree>
    <p:extLst>
      <p:ext uri="{BB962C8B-B14F-4D97-AF65-F5344CB8AC3E}">
        <p14:creationId xmlns:p14="http://schemas.microsoft.com/office/powerpoint/2010/main" xmlns="" val="1168229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Mathematical Reasoning can also</a:t>
            </a:r>
            <a:r>
              <a:rPr lang="en-US" baseline="0" dirty="0" smtClean="0"/>
              <a:t> be contextualized.</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27</a:t>
            </a:fld>
            <a:endParaRPr lang="en-US"/>
          </a:p>
        </p:txBody>
      </p:sp>
    </p:spTree>
    <p:extLst>
      <p:ext uri="{BB962C8B-B14F-4D97-AF65-F5344CB8AC3E}">
        <p14:creationId xmlns:p14="http://schemas.microsoft.com/office/powerpoint/2010/main" xmlns="" val="936781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Mathematical Reasoning can also</a:t>
            </a:r>
            <a:r>
              <a:rPr lang="en-US" baseline="0" dirty="0" smtClean="0"/>
              <a:t> be contextualized.</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28</a:t>
            </a:fld>
            <a:endParaRPr lang="en-US"/>
          </a:p>
        </p:txBody>
      </p:sp>
    </p:spTree>
    <p:extLst>
      <p:ext uri="{BB962C8B-B14F-4D97-AF65-F5344CB8AC3E}">
        <p14:creationId xmlns:p14="http://schemas.microsoft.com/office/powerpoint/2010/main" xmlns="" val="9367814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level: application of mathematics. </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30</a:t>
            </a:fld>
            <a:endParaRPr lang="en-US"/>
          </a:p>
        </p:txBody>
      </p:sp>
    </p:spTree>
    <p:extLst>
      <p:ext uri="{BB962C8B-B14F-4D97-AF65-F5344CB8AC3E}">
        <p14:creationId xmlns:p14="http://schemas.microsoft.com/office/powerpoint/2010/main" xmlns="" val="1635205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to know: what</a:t>
            </a:r>
            <a:r>
              <a:rPr lang="en-US" baseline="0" dirty="0" smtClean="0"/>
              <a:t> is profit? What data to look for? Teachers can provide different levels of scaffold.</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31</a:t>
            </a:fld>
            <a:endParaRPr lang="en-US"/>
          </a:p>
        </p:txBody>
      </p:sp>
    </p:spTree>
    <p:extLst>
      <p:ext uri="{BB962C8B-B14F-4D97-AF65-F5344CB8AC3E}">
        <p14:creationId xmlns:p14="http://schemas.microsoft.com/office/powerpoint/2010/main" xmlns="" val="22046427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 provide the cost</a:t>
            </a:r>
            <a:r>
              <a:rPr lang="en-US" baseline="0" dirty="0" smtClean="0"/>
              <a:t> in the recipe will drastically reduce the work of “data collection”</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32</a:t>
            </a:fld>
            <a:endParaRPr lang="en-US"/>
          </a:p>
        </p:txBody>
      </p:sp>
    </p:spTree>
    <p:extLst>
      <p:ext uri="{BB962C8B-B14F-4D97-AF65-F5344CB8AC3E}">
        <p14:creationId xmlns:p14="http://schemas.microsoft.com/office/powerpoint/2010/main" xmlns="" val="2565058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task: involve</a:t>
            </a:r>
            <a:r>
              <a:rPr lang="en-US" baseline="0" dirty="0" smtClean="0"/>
              <a:t> more in data collection.  Need to know that in scheduling a visit, need to know distance, speed, and other common sense knowledge, e.g. need time to explore each place of visit.  These are knowledge about the world (contextual knowledge).</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33</a:t>
            </a:fld>
            <a:endParaRPr lang="en-US"/>
          </a:p>
        </p:txBody>
      </p:sp>
    </p:spTree>
    <p:extLst>
      <p:ext uri="{BB962C8B-B14F-4D97-AF65-F5344CB8AC3E}">
        <p14:creationId xmlns:p14="http://schemas.microsoft.com/office/powerpoint/2010/main" xmlns="" val="2248551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4</a:t>
            </a:fld>
            <a:endParaRPr lang="en-US"/>
          </a:p>
        </p:txBody>
      </p:sp>
    </p:spTree>
    <p:extLst>
      <p:ext uri="{BB962C8B-B14F-4D97-AF65-F5344CB8AC3E}">
        <p14:creationId xmlns:p14="http://schemas.microsoft.com/office/powerpoint/2010/main" xmlns="" val="1250823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answers may not be unique anymore.</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34</a:t>
            </a:fld>
            <a:endParaRPr lang="en-US"/>
          </a:p>
        </p:txBody>
      </p:sp>
    </p:spTree>
    <p:extLst>
      <p:ext uri="{BB962C8B-B14F-4D97-AF65-F5344CB8AC3E}">
        <p14:creationId xmlns:p14="http://schemas.microsoft.com/office/powerpoint/2010/main" xmlns="" val="1290715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Mathematics is first learnt in context, not in isolation</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12</a:t>
            </a:fld>
            <a:endParaRPr lang="en-US"/>
          </a:p>
        </p:txBody>
      </p:sp>
    </p:spTree>
    <p:extLst>
      <p:ext uri="{BB962C8B-B14F-4D97-AF65-F5344CB8AC3E}">
        <p14:creationId xmlns:p14="http://schemas.microsoft.com/office/powerpoint/2010/main" xmlns="" val="1020043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algebra is discovered to solve real world problem, not out of context</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13</a:t>
            </a:fld>
            <a:endParaRPr lang="en-US"/>
          </a:p>
        </p:txBody>
      </p:sp>
    </p:spTree>
    <p:extLst>
      <p:ext uri="{BB962C8B-B14F-4D97-AF65-F5344CB8AC3E}">
        <p14:creationId xmlns:p14="http://schemas.microsoft.com/office/powerpoint/2010/main" xmlns="" val="1241175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using algebra to solve real-world problem.</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14</a:t>
            </a:fld>
            <a:endParaRPr lang="en-US"/>
          </a:p>
        </p:txBody>
      </p:sp>
    </p:spTree>
    <p:extLst>
      <p:ext uri="{BB962C8B-B14F-4D97-AF65-F5344CB8AC3E}">
        <p14:creationId xmlns:p14="http://schemas.microsoft.com/office/powerpoint/2010/main" xmlns="" val="698571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15</a:t>
            </a:fld>
            <a:endParaRPr lang="en-US"/>
          </a:p>
        </p:txBody>
      </p:sp>
    </p:spTree>
    <p:extLst>
      <p:ext uri="{BB962C8B-B14F-4D97-AF65-F5344CB8AC3E}">
        <p14:creationId xmlns:p14="http://schemas.microsoft.com/office/powerpoint/2010/main" xmlns="" val="2956372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E.g.</a:t>
            </a:r>
            <a:r>
              <a:rPr lang="en-US" baseline="0" dirty="0" smtClean="0"/>
              <a:t> </a:t>
            </a:r>
            <a:r>
              <a:rPr lang="en-US" baseline="0" dirty="0" err="1" smtClean="0"/>
              <a:t>cartesian</a:t>
            </a:r>
            <a:r>
              <a:rPr lang="en-US" baseline="0" dirty="0" smtClean="0"/>
              <a:t> coordinates can be put in context and interesting games or treasure hunt can be designed.</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16</a:t>
            </a:fld>
            <a:endParaRPr lang="en-US"/>
          </a:p>
        </p:txBody>
      </p:sp>
    </p:spTree>
    <p:extLst>
      <p:ext uri="{BB962C8B-B14F-4D97-AF65-F5344CB8AC3E}">
        <p14:creationId xmlns:p14="http://schemas.microsoft.com/office/powerpoint/2010/main" xmlns="" val="1567671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 math concepts are best explained or illustrated using context</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17</a:t>
            </a:fld>
            <a:endParaRPr lang="en-US"/>
          </a:p>
        </p:txBody>
      </p:sp>
    </p:spTree>
    <p:extLst>
      <p:ext uri="{BB962C8B-B14F-4D97-AF65-F5344CB8AC3E}">
        <p14:creationId xmlns:p14="http://schemas.microsoft.com/office/powerpoint/2010/main" xmlns="" val="2641281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Abstract processes and concepts can be contextualized.</a:t>
            </a:r>
            <a:endParaRPr lang="en-US" dirty="0"/>
          </a:p>
        </p:txBody>
      </p:sp>
      <p:sp>
        <p:nvSpPr>
          <p:cNvPr id="4" name="Slide Number Placeholder 3"/>
          <p:cNvSpPr>
            <a:spLocks noGrp="1"/>
          </p:cNvSpPr>
          <p:nvPr>
            <p:ph type="sldNum" sz="quarter" idx="10"/>
          </p:nvPr>
        </p:nvSpPr>
        <p:spPr/>
        <p:txBody>
          <a:bodyPr/>
          <a:lstStyle/>
          <a:p>
            <a:fld id="{0C21BDB0-ABD1-40C8-B4E5-E71BFEBD8784}" type="slidenum">
              <a:rPr lang="en-US" smtClean="0"/>
              <a:pPr/>
              <a:t>18</a:t>
            </a:fld>
            <a:endParaRPr lang="en-US"/>
          </a:p>
        </p:txBody>
      </p:sp>
    </p:spTree>
    <p:extLst>
      <p:ext uri="{BB962C8B-B14F-4D97-AF65-F5344CB8AC3E}">
        <p14:creationId xmlns:p14="http://schemas.microsoft.com/office/powerpoint/2010/main" xmlns="" val="3721068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A96D37-4AB6-4AAE-BA5A-4C74814B96C4}" type="datetimeFigureOut">
              <a:rPr lang="en-US" smtClean="0"/>
              <a:pPr/>
              <a:t>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38514793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A96D37-4AB6-4AAE-BA5A-4C74814B96C4}" type="datetimeFigureOut">
              <a:rPr lang="en-US" smtClean="0"/>
              <a:pPr/>
              <a:t>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2758565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A96D37-4AB6-4AAE-BA5A-4C74814B96C4}" type="datetimeFigureOut">
              <a:rPr lang="en-US" smtClean="0"/>
              <a:pPr/>
              <a:t>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2946512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A96D37-4AB6-4AAE-BA5A-4C74814B96C4}" type="datetimeFigureOut">
              <a:rPr lang="en-US" smtClean="0"/>
              <a:pPr/>
              <a:t>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1556885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7A96D37-4AB6-4AAE-BA5A-4C74814B96C4}" type="datetimeFigureOut">
              <a:rPr lang="en-US" smtClean="0"/>
              <a:pPr/>
              <a:t>2/16/2014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4183321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A96D37-4AB6-4AAE-BA5A-4C74814B96C4}" type="datetimeFigureOut">
              <a:rPr lang="en-US" smtClean="0"/>
              <a:pPr/>
              <a:t>2/16/2014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1132819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A96D37-4AB6-4AAE-BA5A-4C74814B96C4}" type="datetimeFigureOut">
              <a:rPr lang="en-US" smtClean="0"/>
              <a:pPr/>
              <a:t>2/16/2014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13944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A96D37-4AB6-4AAE-BA5A-4C74814B96C4}" type="datetimeFigureOut">
              <a:rPr lang="en-US" smtClean="0"/>
              <a:pPr/>
              <a:t>2/16/2014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2780468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96D37-4AB6-4AAE-BA5A-4C74814B96C4}" type="datetimeFigureOut">
              <a:rPr lang="en-US" smtClean="0"/>
              <a:pPr/>
              <a:t>2/16/2014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4236837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96D37-4AB6-4AAE-BA5A-4C74814B96C4}" type="datetimeFigureOut">
              <a:rPr lang="en-US" smtClean="0"/>
              <a:pPr/>
              <a:t>2/16/2014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1750087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7A96D37-4AB6-4AAE-BA5A-4C74814B96C4}" type="datetimeFigureOut">
              <a:rPr lang="en-US" smtClean="0"/>
              <a:pPr/>
              <a:t>2/16/2014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2879531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A96D37-4AB6-4AAE-BA5A-4C74814B96C4}" type="datetimeFigureOut">
              <a:rPr lang="en-US" smtClean="0"/>
              <a:pPr/>
              <a:t>2/16/2014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F6327-0A27-4850-9869-16D7113F4EFB}" type="slidenum">
              <a:rPr lang="en-US" smtClean="0"/>
              <a:pPr/>
              <a:t>‹#›</a:t>
            </a:fld>
            <a:endParaRPr lang="en-US"/>
          </a:p>
        </p:txBody>
      </p:sp>
    </p:spTree>
    <p:extLst>
      <p:ext uri="{BB962C8B-B14F-4D97-AF65-F5344CB8AC3E}">
        <p14:creationId xmlns:p14="http://schemas.microsoft.com/office/powerpoint/2010/main" xmlns="" val="34382533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upload.wikimedia.org/wikipedia/commons/8/89/Pure-mathematics-formul%C3%A6-blackboard.jpg"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b="1" dirty="0" smtClean="0"/>
              <a:t>Mathematics in Context – The Future of Mathematics Education</a:t>
            </a:r>
            <a:endParaRPr lang="en-US" b="1" dirty="0"/>
          </a:p>
        </p:txBody>
      </p:sp>
      <p:sp>
        <p:nvSpPr>
          <p:cNvPr id="3" name="Subtitle 2"/>
          <p:cNvSpPr>
            <a:spLocks noGrp="1"/>
          </p:cNvSpPr>
          <p:nvPr>
            <p:ph type="subTitle" idx="1"/>
          </p:nvPr>
        </p:nvSpPr>
        <p:spPr/>
        <p:txBody>
          <a:bodyPr>
            <a:normAutofit fontScale="70000" lnSpcReduction="20000"/>
          </a:bodyPr>
          <a:lstStyle/>
          <a:p>
            <a:r>
              <a:rPr lang="en-US" dirty="0" smtClean="0"/>
              <a:t>Dr Toh Tin Lam</a:t>
            </a:r>
          </a:p>
          <a:p>
            <a:r>
              <a:rPr lang="en-US" dirty="0" smtClean="0"/>
              <a:t>Associate Professor</a:t>
            </a:r>
          </a:p>
          <a:p>
            <a:r>
              <a:rPr lang="en-US" dirty="0" smtClean="0"/>
              <a:t>National Institute of Education</a:t>
            </a:r>
          </a:p>
          <a:p>
            <a:r>
              <a:rPr lang="en-US" dirty="0" err="1" smtClean="0"/>
              <a:t>Nanyang</a:t>
            </a:r>
            <a:r>
              <a:rPr lang="en-US" dirty="0" smtClean="0"/>
              <a:t> Technological University, Singapore</a:t>
            </a:r>
            <a:endParaRPr lang="en-US" dirty="0"/>
          </a:p>
        </p:txBody>
      </p:sp>
    </p:spTree>
    <p:extLst>
      <p:ext uri="{BB962C8B-B14F-4D97-AF65-F5344CB8AC3E}">
        <p14:creationId xmlns:p14="http://schemas.microsoft.com/office/powerpoint/2010/main" xmlns="" val="32828954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Mathematics in Context</a:t>
            </a:r>
            <a:endParaRPr lang="en-US" dirty="0"/>
          </a:p>
        </p:txBody>
      </p:sp>
      <p:sp>
        <p:nvSpPr>
          <p:cNvPr id="3" name="Content Placeholder 2"/>
          <p:cNvSpPr>
            <a:spLocks noGrp="1"/>
          </p:cNvSpPr>
          <p:nvPr>
            <p:ph idx="1"/>
          </p:nvPr>
        </p:nvSpPr>
        <p:spPr/>
        <p:txBody>
          <a:bodyPr/>
          <a:lstStyle/>
          <a:p>
            <a:r>
              <a:rPr lang="en-US" dirty="0" smtClean="0"/>
              <a:t>Mathematics always exists as application until the 18</a:t>
            </a:r>
            <a:r>
              <a:rPr lang="en-US" baseline="30000" dirty="0" smtClean="0"/>
              <a:t>th</a:t>
            </a:r>
            <a:r>
              <a:rPr lang="en-US" dirty="0" smtClean="0"/>
              <a:t> century… emergence of “pure mathematics”.</a:t>
            </a:r>
          </a:p>
          <a:p>
            <a:r>
              <a:rPr lang="en-US" dirty="0" smtClean="0">
                <a:solidFill>
                  <a:srgbClr val="0070C0"/>
                </a:solidFill>
              </a:rPr>
              <a:t>Pure mathematics – study of</a:t>
            </a:r>
          </a:p>
          <a:p>
            <a:pPr>
              <a:buNone/>
            </a:pPr>
            <a:r>
              <a:rPr lang="en-US" dirty="0" smtClean="0">
                <a:solidFill>
                  <a:srgbClr val="0070C0"/>
                </a:solidFill>
              </a:rPr>
              <a:t>   abstract concepts irrespective</a:t>
            </a:r>
          </a:p>
          <a:p>
            <a:pPr>
              <a:buNone/>
            </a:pPr>
            <a:r>
              <a:rPr lang="en-US" dirty="0" smtClean="0">
                <a:solidFill>
                  <a:srgbClr val="0070C0"/>
                </a:solidFill>
              </a:rPr>
              <a:t>   of the world and applications</a:t>
            </a:r>
          </a:p>
          <a:p>
            <a:pPr>
              <a:buNone/>
            </a:pPr>
            <a:r>
              <a:rPr lang="en-US" dirty="0" smtClean="0">
                <a:solidFill>
                  <a:srgbClr val="0070C0"/>
                </a:solidFill>
              </a:rPr>
              <a:t>   in the world</a:t>
            </a:r>
            <a:endParaRPr lang="en-US" dirty="0">
              <a:solidFill>
                <a:srgbClr val="0070C0"/>
              </a:solidFill>
            </a:endParaRPr>
          </a:p>
        </p:txBody>
      </p:sp>
      <p:pic>
        <p:nvPicPr>
          <p:cNvPr id="3074" name="Picture 2" descr="http://www.featurepics.com/FI/Thumb300/20100108/Isaac-Newton-1427407.jpg"/>
          <p:cNvPicPr>
            <a:picLocks noChangeAspect="1" noChangeArrowheads="1"/>
          </p:cNvPicPr>
          <p:nvPr/>
        </p:nvPicPr>
        <p:blipFill>
          <a:blip r:embed="rId2" cstate="print"/>
          <a:srcRect/>
          <a:stretch>
            <a:fillRect/>
          </a:stretch>
        </p:blipFill>
        <p:spPr bwMode="auto">
          <a:xfrm>
            <a:off x="6771210" y="3933056"/>
            <a:ext cx="2146843" cy="2692549"/>
          </a:xfrm>
          <a:prstGeom prst="rect">
            <a:avLst/>
          </a:prstGeom>
          <a:noFill/>
        </p:spPr>
      </p:pic>
    </p:spTree>
    <p:extLst>
      <p:ext uri="{BB962C8B-B14F-4D97-AF65-F5344CB8AC3E}">
        <p14:creationId xmlns:p14="http://schemas.microsoft.com/office/powerpoint/2010/main" xmlns="" val="116966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Mathematics in Context</a:t>
            </a:r>
            <a:endParaRPr lang="en-US" dirty="0"/>
          </a:p>
        </p:txBody>
      </p:sp>
      <p:sp>
        <p:nvSpPr>
          <p:cNvPr id="3" name="Content Placeholder 2"/>
          <p:cNvSpPr>
            <a:spLocks noGrp="1"/>
          </p:cNvSpPr>
          <p:nvPr>
            <p:ph idx="1"/>
          </p:nvPr>
        </p:nvSpPr>
        <p:spPr/>
        <p:txBody>
          <a:bodyPr/>
          <a:lstStyle/>
          <a:p>
            <a:r>
              <a:rPr lang="en-US" dirty="0" smtClean="0">
                <a:solidFill>
                  <a:srgbClr val="0070C0"/>
                </a:solidFill>
              </a:rPr>
              <a:t>Even the study of pure mathematics is inspired from the world, and is an attempt to generalize social and real-world phenomena</a:t>
            </a:r>
            <a:endParaRPr lang="en-US" dirty="0">
              <a:solidFill>
                <a:srgbClr val="0070C0"/>
              </a:solidFill>
            </a:endParaRPr>
          </a:p>
        </p:txBody>
      </p:sp>
      <p:pic>
        <p:nvPicPr>
          <p:cNvPr id="1026" name="Picture 2" descr="File:Pure-mathematics-formulæ-blackboard.jpg">
            <a:hlinkClick r:id="rId2"/>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95936" y="3212976"/>
            <a:ext cx="4392488" cy="32943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69666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Mathematics in Context</a:t>
            </a:r>
            <a:endParaRPr lang="en-US" dirty="0"/>
          </a:p>
        </p:txBody>
      </p:sp>
      <p:sp>
        <p:nvSpPr>
          <p:cNvPr id="3" name="Content Placeholder 2"/>
          <p:cNvSpPr>
            <a:spLocks noGrp="1"/>
          </p:cNvSpPr>
          <p:nvPr>
            <p:ph idx="1"/>
          </p:nvPr>
        </p:nvSpPr>
        <p:spPr/>
        <p:txBody>
          <a:bodyPr/>
          <a:lstStyle/>
          <a:p>
            <a:r>
              <a:rPr lang="en-US" dirty="0" smtClean="0"/>
              <a:t>When a child first learns mathematics …</a:t>
            </a:r>
            <a:endParaRPr lang="en-US" dirty="0"/>
          </a:p>
        </p:txBody>
      </p:sp>
      <p:pic>
        <p:nvPicPr>
          <p:cNvPr id="4" name="Picture 3" descr="Story 01.jpg"/>
          <p:cNvPicPr>
            <a:picLocks noChangeAspect="1"/>
          </p:cNvPicPr>
          <p:nvPr/>
        </p:nvPicPr>
        <p:blipFill>
          <a:blip r:embed="rId3" cstate="print"/>
          <a:stretch>
            <a:fillRect/>
          </a:stretch>
        </p:blipFill>
        <p:spPr>
          <a:xfrm>
            <a:off x="755576" y="2132855"/>
            <a:ext cx="3168352" cy="4483553"/>
          </a:xfrm>
          <a:prstGeom prst="rect">
            <a:avLst/>
          </a:prstGeom>
        </p:spPr>
      </p:pic>
      <p:pic>
        <p:nvPicPr>
          <p:cNvPr id="5" name="Picture 4" descr="Story 02.jpg"/>
          <p:cNvPicPr>
            <a:picLocks noChangeAspect="1"/>
          </p:cNvPicPr>
          <p:nvPr/>
        </p:nvPicPr>
        <p:blipFill>
          <a:blip r:embed="rId4" cstate="print"/>
          <a:stretch>
            <a:fillRect/>
          </a:stretch>
        </p:blipFill>
        <p:spPr>
          <a:xfrm>
            <a:off x="4067944" y="2132855"/>
            <a:ext cx="3312368" cy="4592197"/>
          </a:xfrm>
          <a:prstGeom prst="rect">
            <a:avLst/>
          </a:prstGeom>
        </p:spPr>
      </p:pic>
    </p:spTree>
    <p:extLst>
      <p:ext uri="{BB962C8B-B14F-4D97-AF65-F5344CB8AC3E}">
        <p14:creationId xmlns:p14="http://schemas.microsoft.com/office/powerpoint/2010/main" xmlns="" val="1169666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Mathematics in Context</a:t>
            </a:r>
            <a:endParaRPr lang="en-US" dirty="0"/>
          </a:p>
        </p:txBody>
      </p:sp>
      <p:sp>
        <p:nvSpPr>
          <p:cNvPr id="3" name="Content Placeholder 2"/>
          <p:cNvSpPr>
            <a:spLocks noGrp="1"/>
          </p:cNvSpPr>
          <p:nvPr>
            <p:ph idx="1"/>
          </p:nvPr>
        </p:nvSpPr>
        <p:spPr/>
        <p:txBody>
          <a:bodyPr/>
          <a:lstStyle/>
          <a:p>
            <a:r>
              <a:rPr lang="en-US" dirty="0" smtClean="0"/>
              <a:t>Algebra – abstract?</a:t>
            </a:r>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683568" y="1484784"/>
            <a:ext cx="8136950" cy="5085184"/>
          </a:xfrm>
          <a:prstGeom prst="rect">
            <a:avLst/>
          </a:prstGeom>
          <a:noFill/>
          <a:ln w="9525">
            <a:noFill/>
            <a:miter lim="800000"/>
            <a:headEnd/>
            <a:tailEnd/>
          </a:ln>
        </p:spPr>
      </p:pic>
    </p:spTree>
    <p:extLst>
      <p:ext uri="{BB962C8B-B14F-4D97-AF65-F5344CB8AC3E}">
        <p14:creationId xmlns:p14="http://schemas.microsoft.com/office/powerpoint/2010/main" xmlns="" val="1169666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Mathematics in Context</a:t>
            </a:r>
            <a:endParaRPr lang="en-US" dirty="0"/>
          </a:p>
        </p:txBody>
      </p:sp>
      <p:sp>
        <p:nvSpPr>
          <p:cNvPr id="3" name="Content Placeholder 2"/>
          <p:cNvSpPr>
            <a:spLocks noGrp="1"/>
          </p:cNvSpPr>
          <p:nvPr>
            <p:ph idx="1"/>
          </p:nvPr>
        </p:nvSpPr>
        <p:spPr/>
        <p:txBody>
          <a:bodyPr/>
          <a:lstStyle/>
          <a:p>
            <a:r>
              <a:rPr lang="en-US" dirty="0" smtClean="0"/>
              <a:t>Algebra – abstract?</a:t>
            </a: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395536" y="1556792"/>
            <a:ext cx="7888499" cy="4780781"/>
          </a:xfrm>
          <a:prstGeom prst="rect">
            <a:avLst/>
          </a:prstGeom>
          <a:noFill/>
          <a:ln w="9525">
            <a:noFill/>
            <a:miter lim="800000"/>
            <a:headEnd/>
            <a:tailEnd/>
          </a:ln>
        </p:spPr>
      </p:pic>
    </p:spTree>
    <p:extLst>
      <p:ext uri="{BB962C8B-B14F-4D97-AF65-F5344CB8AC3E}">
        <p14:creationId xmlns:p14="http://schemas.microsoft.com/office/powerpoint/2010/main" xmlns="" val="11696660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Mathematics in Context</a:t>
            </a:r>
            <a:endParaRPr lang="en-US" dirty="0"/>
          </a:p>
        </p:txBody>
      </p:sp>
      <p:sp>
        <p:nvSpPr>
          <p:cNvPr id="3" name="Content Placeholder 2"/>
          <p:cNvSpPr>
            <a:spLocks noGrp="1"/>
          </p:cNvSpPr>
          <p:nvPr>
            <p:ph idx="1"/>
          </p:nvPr>
        </p:nvSpPr>
        <p:spPr/>
        <p:txBody>
          <a:bodyPr/>
          <a:lstStyle/>
          <a:p>
            <a:pPr marL="0" indent="0">
              <a:buNone/>
            </a:pPr>
            <a:r>
              <a:rPr lang="en-US" dirty="0" smtClean="0"/>
              <a:t>All mathematics concepts are motivated from real-world problems…</a:t>
            </a:r>
            <a:endParaRPr lang="en-US" dirty="0"/>
          </a:p>
        </p:txBody>
      </p:sp>
      <p:sp>
        <p:nvSpPr>
          <p:cNvPr id="5" name="Shape 97"/>
          <p:cNvSpPr/>
          <p:nvPr/>
        </p:nvSpPr>
        <p:spPr>
          <a:xfrm>
            <a:off x="395536" y="2636912"/>
            <a:ext cx="2693739" cy="2490265"/>
          </a:xfrm>
          <a:prstGeom prst="rect">
            <a:avLst/>
          </a:prstGeom>
          <a:blipFill>
            <a:blip r:embed="rId3" cstate="print"/>
            <a:stretch>
              <a:fillRect/>
            </a:stretch>
          </a:blipFill>
        </p:spPr>
      </p:sp>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3729" t="26282" r="45025" b="32152"/>
          <a:stretch/>
        </p:blipFill>
        <p:spPr bwMode="auto">
          <a:xfrm>
            <a:off x="5724128" y="2420888"/>
            <a:ext cx="3022907" cy="251340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 name="Picture 4"/>
          <p:cNvPicPr>
            <a:picLocks noChangeAspect="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619672" y="4005064"/>
            <a:ext cx="5280336" cy="2415149"/>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65135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Mathematics in Context</a:t>
            </a:r>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83451" y="1121596"/>
            <a:ext cx="5624853" cy="55344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696067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Mathematics in Context</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96528" y="1412776"/>
            <a:ext cx="5904656" cy="297038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4143562">
            <a:off x="4450764" y="1581340"/>
            <a:ext cx="2530457" cy="56448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850092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Mathematics in Context</a:t>
            </a:r>
            <a:endParaRPr lang="en-US" dirty="0"/>
          </a:p>
        </p:txBody>
      </p:sp>
      <p:sp>
        <p:nvSpPr>
          <p:cNvPr id="3" name="Content Placeholder 2"/>
          <p:cNvSpPr>
            <a:spLocks noGrp="1"/>
          </p:cNvSpPr>
          <p:nvPr>
            <p:ph idx="1"/>
          </p:nvPr>
        </p:nvSpPr>
        <p:spPr/>
        <p:txBody>
          <a:bodyPr>
            <a:normAutofit/>
          </a:bodyPr>
          <a:lstStyle/>
          <a:p>
            <a:r>
              <a:rPr lang="en-US" sz="2800" dirty="0" smtClean="0"/>
              <a:t>Some abstract concepts / processes:</a:t>
            </a:r>
          </a:p>
          <a:p>
            <a:r>
              <a:rPr lang="en-US" sz="2800" dirty="0" smtClean="0"/>
              <a:t>What is the difference between </a:t>
            </a:r>
            <a:r>
              <a:rPr lang="en-US" sz="2800" i="1" dirty="0" smtClean="0"/>
              <a:t>x</a:t>
            </a:r>
            <a:r>
              <a:rPr lang="en-US" sz="2800" dirty="0" smtClean="0"/>
              <a:t> and </a:t>
            </a:r>
            <a:r>
              <a:rPr lang="en-US" sz="2800" i="1" dirty="0" smtClean="0"/>
              <a:t>x + </a:t>
            </a:r>
            <a:r>
              <a:rPr lang="en-US" sz="2800" dirty="0" smtClean="0"/>
              <a:t>1?</a:t>
            </a:r>
          </a:p>
          <a:p>
            <a:pPr lvl="1"/>
            <a:r>
              <a:rPr lang="en-US" sz="2400" dirty="0" smtClean="0">
                <a:solidFill>
                  <a:srgbClr val="002060"/>
                </a:solidFill>
              </a:rPr>
              <a:t>We could see that </a:t>
            </a:r>
            <a:r>
              <a:rPr lang="en-US" sz="2400" i="1" dirty="0" smtClean="0">
                <a:solidFill>
                  <a:srgbClr val="002060"/>
                </a:solidFill>
              </a:rPr>
              <a:t>x</a:t>
            </a:r>
            <a:r>
              <a:rPr lang="en-US" sz="2400" dirty="0" smtClean="0">
                <a:solidFill>
                  <a:srgbClr val="002060"/>
                </a:solidFill>
              </a:rPr>
              <a:t> + 1 is the </a:t>
            </a:r>
            <a:r>
              <a:rPr lang="en-US" sz="2400" u="sng" dirty="0" smtClean="0">
                <a:solidFill>
                  <a:srgbClr val="002060"/>
                </a:solidFill>
              </a:rPr>
              <a:t>process</a:t>
            </a:r>
            <a:r>
              <a:rPr lang="en-US" sz="2400" dirty="0" smtClean="0">
                <a:solidFill>
                  <a:srgbClr val="002060"/>
                </a:solidFill>
              </a:rPr>
              <a:t> of adding 1 to the variable </a:t>
            </a:r>
            <a:r>
              <a:rPr lang="en-US" sz="2400" i="1" dirty="0" smtClean="0">
                <a:solidFill>
                  <a:srgbClr val="002060"/>
                </a:solidFill>
              </a:rPr>
              <a:t>x</a:t>
            </a:r>
            <a:r>
              <a:rPr lang="en-US" sz="2400" dirty="0" smtClean="0">
                <a:solidFill>
                  <a:srgbClr val="002060"/>
                </a:solidFill>
              </a:rPr>
              <a:t>.</a:t>
            </a:r>
          </a:p>
          <a:p>
            <a:pPr lvl="1"/>
            <a:r>
              <a:rPr lang="en-US" sz="2400" dirty="0" smtClean="0">
                <a:solidFill>
                  <a:srgbClr val="002060"/>
                </a:solidFill>
              </a:rPr>
              <a:t>We could also see that </a:t>
            </a:r>
            <a:r>
              <a:rPr lang="en-US" sz="2400" i="1" dirty="0" smtClean="0">
                <a:solidFill>
                  <a:srgbClr val="002060"/>
                </a:solidFill>
              </a:rPr>
              <a:t>x</a:t>
            </a:r>
            <a:r>
              <a:rPr lang="en-US" sz="2400" dirty="0" smtClean="0">
                <a:solidFill>
                  <a:srgbClr val="002060"/>
                </a:solidFill>
              </a:rPr>
              <a:t> + 1 denotes the </a:t>
            </a:r>
            <a:r>
              <a:rPr lang="en-US" sz="2400" u="sng" dirty="0" smtClean="0">
                <a:solidFill>
                  <a:srgbClr val="002060"/>
                </a:solidFill>
              </a:rPr>
              <a:t>concept</a:t>
            </a:r>
            <a:r>
              <a:rPr lang="en-US" sz="2400" dirty="0" smtClean="0">
                <a:solidFill>
                  <a:srgbClr val="002060"/>
                </a:solidFill>
              </a:rPr>
              <a:t> of 1 more than </a:t>
            </a:r>
            <a:r>
              <a:rPr lang="en-US" sz="2400" i="1" dirty="0" smtClean="0">
                <a:solidFill>
                  <a:srgbClr val="002060"/>
                </a:solidFill>
              </a:rPr>
              <a:t>x</a:t>
            </a:r>
            <a:r>
              <a:rPr lang="en-US" sz="2400" dirty="0" smtClean="0">
                <a:solidFill>
                  <a:srgbClr val="002060"/>
                </a:solidFill>
              </a:rPr>
              <a:t>.</a:t>
            </a:r>
          </a:p>
          <a:p>
            <a:pPr lvl="1"/>
            <a:r>
              <a:rPr lang="en-US" sz="2400" dirty="0" smtClean="0">
                <a:solidFill>
                  <a:srgbClr val="002060"/>
                </a:solidFill>
              </a:rPr>
              <a:t>Not easy for students to switch between the mathematical process and mathematical concept.</a:t>
            </a:r>
          </a:p>
          <a:p>
            <a:pPr lvl="1">
              <a:buNone/>
            </a:pPr>
            <a:endParaRPr lang="en-US" sz="2400" dirty="0" smtClean="0"/>
          </a:p>
        </p:txBody>
      </p:sp>
    </p:spTree>
    <p:extLst>
      <p:ext uri="{BB962C8B-B14F-4D97-AF65-F5344CB8AC3E}">
        <p14:creationId xmlns:p14="http://schemas.microsoft.com/office/powerpoint/2010/main" xmlns="" val="25071474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Mathematics in Context</a:t>
            </a:r>
            <a:endParaRPr lang="en-US" dirty="0"/>
          </a:p>
        </p:txBody>
      </p:sp>
      <p:sp>
        <p:nvSpPr>
          <p:cNvPr id="3" name="Content Placeholder 2"/>
          <p:cNvSpPr>
            <a:spLocks noGrp="1"/>
          </p:cNvSpPr>
          <p:nvPr>
            <p:ph idx="1"/>
          </p:nvPr>
        </p:nvSpPr>
        <p:spPr/>
        <p:txBody>
          <a:bodyPr>
            <a:normAutofit/>
          </a:bodyPr>
          <a:lstStyle/>
          <a:p>
            <a:r>
              <a:rPr lang="en-US" sz="2800" dirty="0" smtClean="0">
                <a:solidFill>
                  <a:srgbClr val="002060"/>
                </a:solidFill>
              </a:rPr>
              <a:t>…and some humor</a:t>
            </a:r>
            <a:endParaRPr lang="en-US" sz="2800" dirty="0">
              <a:solidFill>
                <a:srgbClr val="002060"/>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2025588"/>
            <a:ext cx="8208912" cy="4677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5071474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Outline of Presentation</a:t>
            </a:r>
            <a:endParaRPr lang="en-US" b="1" dirty="0"/>
          </a:p>
        </p:txBody>
      </p:sp>
      <p:sp>
        <p:nvSpPr>
          <p:cNvPr id="3" name="Content Placeholder 2"/>
          <p:cNvSpPr>
            <a:spLocks noGrp="1"/>
          </p:cNvSpPr>
          <p:nvPr>
            <p:ph idx="1"/>
          </p:nvPr>
        </p:nvSpPr>
        <p:spPr/>
        <p:txBody>
          <a:bodyPr/>
          <a:lstStyle/>
          <a:p>
            <a:r>
              <a:rPr lang="en-US" dirty="0" smtClean="0">
                <a:solidFill>
                  <a:srgbClr val="0070C0"/>
                </a:solidFill>
              </a:rPr>
              <a:t>Mathematics </a:t>
            </a:r>
            <a:r>
              <a:rPr lang="en-US" dirty="0" smtClean="0">
                <a:solidFill>
                  <a:srgbClr val="0070C0"/>
                </a:solidFill>
              </a:rPr>
              <a:t>Education </a:t>
            </a:r>
            <a:r>
              <a:rPr lang="en-US" dirty="0" smtClean="0">
                <a:solidFill>
                  <a:srgbClr val="0070C0"/>
                </a:solidFill>
              </a:rPr>
              <a:t>in Singapore</a:t>
            </a:r>
          </a:p>
          <a:p>
            <a:r>
              <a:rPr lang="en-US" dirty="0" smtClean="0">
                <a:solidFill>
                  <a:srgbClr val="0070C0"/>
                </a:solidFill>
              </a:rPr>
              <a:t>Mathematics in Context</a:t>
            </a:r>
          </a:p>
          <a:p>
            <a:r>
              <a:rPr lang="en-US" dirty="0" smtClean="0">
                <a:solidFill>
                  <a:srgbClr val="0070C0"/>
                </a:solidFill>
              </a:rPr>
              <a:t>Application of Mathematics in the Real World</a:t>
            </a:r>
          </a:p>
          <a:p>
            <a:r>
              <a:rPr lang="en-US" dirty="0" smtClean="0">
                <a:solidFill>
                  <a:srgbClr val="0070C0"/>
                </a:solidFill>
              </a:rPr>
              <a:t>Making </a:t>
            </a:r>
            <a:r>
              <a:rPr lang="en-US" dirty="0" smtClean="0">
                <a:solidFill>
                  <a:srgbClr val="0070C0"/>
                </a:solidFill>
              </a:rPr>
              <a:t>Decisions </a:t>
            </a:r>
            <a:r>
              <a:rPr lang="en-US" dirty="0" smtClean="0">
                <a:solidFill>
                  <a:srgbClr val="0070C0"/>
                </a:solidFill>
              </a:rPr>
              <a:t>with Mathematics</a:t>
            </a:r>
          </a:p>
          <a:p>
            <a:r>
              <a:rPr lang="en-US" dirty="0" smtClean="0">
                <a:solidFill>
                  <a:srgbClr val="0070C0"/>
                </a:solidFill>
              </a:rPr>
              <a:t>Conclusion</a:t>
            </a:r>
            <a:endParaRPr lang="en-US" dirty="0">
              <a:solidFill>
                <a:srgbClr val="0070C0"/>
              </a:solidFill>
            </a:endParaRPr>
          </a:p>
        </p:txBody>
      </p:sp>
    </p:spTree>
    <p:extLst>
      <p:ext uri="{BB962C8B-B14F-4D97-AF65-F5344CB8AC3E}">
        <p14:creationId xmlns:p14="http://schemas.microsoft.com/office/powerpoint/2010/main" xmlns="" val="33060647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Mathematics in Context</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91680" y="1607688"/>
            <a:ext cx="5040560" cy="5102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4663358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Mathematics in Context</a:t>
            </a:r>
            <a:endParaRPr lang="en-SG" dirty="0"/>
          </a:p>
        </p:txBody>
      </p:sp>
      <p:sp>
        <p:nvSpPr>
          <p:cNvPr id="3" name="Content Placeholder 2"/>
          <p:cNvSpPr>
            <a:spLocks noGrp="1"/>
          </p:cNvSpPr>
          <p:nvPr>
            <p:ph idx="1"/>
          </p:nvPr>
        </p:nvSpPr>
        <p:spPr/>
        <p:txBody>
          <a:bodyPr/>
          <a:lstStyle/>
          <a:p>
            <a:r>
              <a:rPr lang="en-US" dirty="0" smtClean="0"/>
              <a:t>Contextualize mathematical concept</a:t>
            </a:r>
            <a:endParaRPr lang="en-SG" dirty="0"/>
          </a:p>
        </p:txBody>
      </p:sp>
      <p:pic>
        <p:nvPicPr>
          <p:cNvPr id="1026" name="Picture 2"/>
          <p:cNvPicPr>
            <a:picLocks noChangeAspect="1" noChangeArrowheads="1"/>
          </p:cNvPicPr>
          <p:nvPr/>
        </p:nvPicPr>
        <p:blipFill>
          <a:blip r:embed="rId3" cstate="print"/>
          <a:srcRect/>
          <a:stretch>
            <a:fillRect/>
          </a:stretch>
        </p:blipFill>
        <p:spPr bwMode="auto">
          <a:xfrm>
            <a:off x="755576" y="2348880"/>
            <a:ext cx="7464244"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Mathematics in Context</a:t>
            </a:r>
            <a:endParaRPr lang="en-SG" dirty="0"/>
          </a:p>
        </p:txBody>
      </p:sp>
      <p:sp>
        <p:nvSpPr>
          <p:cNvPr id="3" name="Content Placeholder 2"/>
          <p:cNvSpPr>
            <a:spLocks noGrp="1"/>
          </p:cNvSpPr>
          <p:nvPr>
            <p:ph idx="1"/>
          </p:nvPr>
        </p:nvSpPr>
        <p:spPr/>
        <p:txBody>
          <a:bodyPr/>
          <a:lstStyle/>
          <a:p>
            <a:r>
              <a:rPr lang="en-US" dirty="0" smtClean="0"/>
              <a:t>Contextualize mathematical procedure</a:t>
            </a:r>
            <a:r>
              <a:rPr lang="en-SG" dirty="0" smtClean="0"/>
              <a:t>						2</a:t>
            </a:r>
            <a:r>
              <a:rPr lang="en-SG" i="1" dirty="0" smtClean="0"/>
              <a:t>x</a:t>
            </a:r>
            <a:r>
              <a:rPr lang="en-SG" dirty="0" smtClean="0"/>
              <a:t> + 1 = 5</a:t>
            </a:r>
            <a:endParaRPr lang="en-SG"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276872"/>
            <a:ext cx="4499992" cy="39934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27984" y="3212976"/>
            <a:ext cx="4526607" cy="19228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30708" y="1052736"/>
            <a:ext cx="4159539" cy="54237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1052736"/>
            <a:ext cx="4271167" cy="5424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148730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Mathematics in Context</a:t>
            </a:r>
            <a:endParaRPr lang="en-US" dirty="0"/>
          </a:p>
        </p:txBody>
      </p:sp>
      <p:sp>
        <p:nvSpPr>
          <p:cNvPr id="3" name="Content Placeholder 2"/>
          <p:cNvSpPr>
            <a:spLocks noGrp="1"/>
          </p:cNvSpPr>
          <p:nvPr>
            <p:ph idx="1"/>
          </p:nvPr>
        </p:nvSpPr>
        <p:spPr/>
        <p:txBody>
          <a:bodyPr/>
          <a:lstStyle/>
          <a:p>
            <a:r>
              <a:rPr lang="en-US" dirty="0" smtClean="0"/>
              <a:t>Develop story of three boys’ adventure in Algebra Land…</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139952" y="2204864"/>
            <a:ext cx="3096344" cy="4380193"/>
          </a:xfrm>
          <a:prstGeom prst="rect">
            <a:avLst/>
          </a:prstGeom>
        </p:spPr>
      </p:pic>
    </p:spTree>
    <p:extLst>
      <p:ext uri="{BB962C8B-B14F-4D97-AF65-F5344CB8AC3E}">
        <p14:creationId xmlns:p14="http://schemas.microsoft.com/office/powerpoint/2010/main" xmlns="" val="35834339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Mathematics in Context</a:t>
            </a: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99992" y="1370626"/>
            <a:ext cx="3744416" cy="529697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97340" y="1412776"/>
            <a:ext cx="3712644" cy="5252032"/>
          </a:xfrm>
          <a:prstGeom prst="rect">
            <a:avLst/>
          </a:prstGeom>
        </p:spPr>
      </p:pic>
    </p:spTree>
    <p:extLst>
      <p:ext uri="{BB962C8B-B14F-4D97-AF65-F5344CB8AC3E}">
        <p14:creationId xmlns:p14="http://schemas.microsoft.com/office/powerpoint/2010/main" xmlns="" val="37672765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Mathematics in Context</a:t>
            </a:r>
            <a:endParaRPr lang="en-US" dirty="0"/>
          </a:p>
        </p:txBody>
      </p:sp>
      <p:sp>
        <p:nvSpPr>
          <p:cNvPr id="3" name="Content Placeholder 2"/>
          <p:cNvSpPr>
            <a:spLocks noGrp="1"/>
          </p:cNvSpPr>
          <p:nvPr>
            <p:ph idx="1"/>
          </p:nvPr>
        </p:nvSpPr>
        <p:spPr/>
        <p:txBody>
          <a:bodyPr/>
          <a:lstStyle/>
          <a:p>
            <a:r>
              <a:rPr lang="en-US" dirty="0" smtClean="0"/>
              <a:t>National Education …</a:t>
            </a:r>
            <a:endParaRPr lang="en-US" dirty="0"/>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9552" y="2564904"/>
            <a:ext cx="7696200" cy="35337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15041284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Mathematical Reasoning</a:t>
            </a:r>
            <a:endParaRPr lang="en-US" dirty="0"/>
          </a:p>
        </p:txBody>
      </p:sp>
      <p:sp>
        <p:nvSpPr>
          <p:cNvPr id="3" name="Content Placeholder 2"/>
          <p:cNvSpPr>
            <a:spLocks noGrp="1"/>
          </p:cNvSpPr>
          <p:nvPr>
            <p:ph idx="1"/>
          </p:nvPr>
        </p:nvSpPr>
        <p:spPr/>
        <p:txBody>
          <a:bodyPr/>
          <a:lstStyle/>
          <a:p>
            <a:r>
              <a:rPr lang="en-US" dirty="0" smtClean="0"/>
              <a:t>What is relevant to everyday live</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99592" y="2188370"/>
            <a:ext cx="6948264" cy="46925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5386361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Mathematical Reasoning</a:t>
            </a:r>
            <a:endParaRPr lang="en-US" dirty="0"/>
          </a:p>
        </p:txBody>
      </p:sp>
      <p:sp>
        <p:nvSpPr>
          <p:cNvPr id="3" name="Content Placeholder 2"/>
          <p:cNvSpPr>
            <a:spLocks noGrp="1"/>
          </p:cNvSpPr>
          <p:nvPr>
            <p:ph idx="1"/>
          </p:nvPr>
        </p:nvSpPr>
        <p:spPr/>
        <p:txBody>
          <a:bodyPr/>
          <a:lstStyle/>
          <a:p>
            <a:r>
              <a:rPr lang="en-US" dirty="0" smtClean="0"/>
              <a:t>Financial Literacy</a:t>
            </a:r>
            <a:endParaRPr lang="en-US" dirty="0"/>
          </a:p>
        </p:txBody>
      </p:sp>
      <p:pic>
        <p:nvPicPr>
          <p:cNvPr id="81922" name="Picture 2"/>
          <p:cNvPicPr>
            <a:picLocks noChangeAspect="1" noChangeArrowheads="1"/>
          </p:cNvPicPr>
          <p:nvPr/>
        </p:nvPicPr>
        <p:blipFill>
          <a:blip r:embed="rId3" cstate="print"/>
          <a:srcRect/>
          <a:stretch>
            <a:fillRect/>
          </a:stretch>
        </p:blipFill>
        <p:spPr bwMode="auto">
          <a:xfrm>
            <a:off x="827584" y="2204864"/>
            <a:ext cx="4682852" cy="4057126"/>
          </a:xfrm>
          <a:prstGeom prst="rect">
            <a:avLst/>
          </a:prstGeom>
          <a:noFill/>
          <a:ln w="9525">
            <a:noFill/>
            <a:miter lim="800000"/>
            <a:headEnd/>
            <a:tailEnd/>
          </a:ln>
        </p:spPr>
      </p:pic>
    </p:spTree>
    <p:extLst>
      <p:ext uri="{BB962C8B-B14F-4D97-AF65-F5344CB8AC3E}">
        <p14:creationId xmlns:p14="http://schemas.microsoft.com/office/powerpoint/2010/main" xmlns="" val="15386361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Mathematical Reasoning</a:t>
            </a:r>
            <a:endParaRPr lang="en-US" dirty="0"/>
          </a:p>
        </p:txBody>
      </p:sp>
      <p:sp>
        <p:nvSpPr>
          <p:cNvPr id="4" name="Content Placeholder 3"/>
          <p:cNvSpPr>
            <a:spLocks noGrp="1"/>
          </p:cNvSpPr>
          <p:nvPr>
            <p:ph idx="1"/>
          </p:nvPr>
        </p:nvSpPr>
        <p:spPr/>
        <p:txBody>
          <a:bodyPr/>
          <a:lstStyle/>
          <a:p>
            <a:r>
              <a:rPr lang="en-US" dirty="0" smtClean="0">
                <a:solidFill>
                  <a:srgbClr val="0070C0"/>
                </a:solidFill>
              </a:rPr>
              <a:t>Critical mathematical reasoning…</a:t>
            </a:r>
            <a:endParaRPr lang="en-US" dirty="0">
              <a:solidFill>
                <a:srgbClr val="0070C0"/>
              </a:solidFill>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23528" y="2204864"/>
            <a:ext cx="8533597" cy="396542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710546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Mathematics Education in Singapore</a:t>
            </a:r>
            <a:endParaRPr lang="en-US" dirty="0"/>
          </a:p>
        </p:txBody>
      </p:sp>
      <p:pic>
        <p:nvPicPr>
          <p:cNvPr id="4" name="Picture 5" descr="Framework-200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5576" y="1844824"/>
            <a:ext cx="7803226" cy="45365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831260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Mathematics</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528" y="1412776"/>
            <a:ext cx="8160597" cy="448704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6429573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Mathematics</a:t>
            </a:r>
            <a:endParaRPr lang="en-US" dirty="0"/>
          </a:p>
        </p:txBody>
      </p:sp>
      <p:sp>
        <p:nvSpPr>
          <p:cNvPr id="3" name="Content Placeholder 2"/>
          <p:cNvSpPr>
            <a:spLocks noGrp="1"/>
          </p:cNvSpPr>
          <p:nvPr>
            <p:ph idx="1"/>
          </p:nvPr>
        </p:nvSpPr>
        <p:spPr/>
        <p:txBody>
          <a:bodyPr/>
          <a:lstStyle/>
          <a:p>
            <a:r>
              <a:rPr lang="en-US" b="1" dirty="0" smtClean="0">
                <a:solidFill>
                  <a:srgbClr val="0070C0"/>
                </a:solidFill>
              </a:rPr>
              <a:t>Oops… need to make profit.</a:t>
            </a:r>
          </a:p>
          <a:p>
            <a:r>
              <a:rPr lang="en-US" b="1" dirty="0" smtClean="0">
                <a:solidFill>
                  <a:srgbClr val="0070C0"/>
                </a:solidFill>
              </a:rPr>
              <a:t>Need to find the cost price of the various ingredients.</a:t>
            </a:r>
            <a:endParaRPr lang="en-US" b="1" dirty="0">
              <a:solidFill>
                <a:srgbClr val="0070C0"/>
              </a:solidFill>
            </a:endParaRP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11560" y="3429000"/>
            <a:ext cx="4608512" cy="25339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extBox 4"/>
          <p:cNvSpPr txBox="1"/>
          <p:nvPr/>
        </p:nvSpPr>
        <p:spPr>
          <a:xfrm>
            <a:off x="5652120" y="3212976"/>
            <a:ext cx="2664296" cy="646331"/>
          </a:xfrm>
          <a:prstGeom prst="rect">
            <a:avLst/>
          </a:prstGeom>
          <a:solidFill>
            <a:srgbClr val="FFFF00"/>
          </a:solidFill>
        </p:spPr>
        <p:txBody>
          <a:bodyPr wrap="square" rtlCol="0">
            <a:spAutoFit/>
          </a:bodyPr>
          <a:lstStyle/>
          <a:p>
            <a:r>
              <a:rPr lang="en-US" b="1" dirty="0" smtClean="0"/>
              <a:t>Needs knowledge of the world</a:t>
            </a:r>
            <a:endParaRPr lang="en-US" b="1" dirty="0"/>
          </a:p>
        </p:txBody>
      </p:sp>
      <p:sp>
        <p:nvSpPr>
          <p:cNvPr id="6" name="TextBox 5"/>
          <p:cNvSpPr txBox="1"/>
          <p:nvPr/>
        </p:nvSpPr>
        <p:spPr>
          <a:xfrm>
            <a:off x="5652120" y="4221088"/>
            <a:ext cx="2664296" cy="646331"/>
          </a:xfrm>
          <a:prstGeom prst="rect">
            <a:avLst/>
          </a:prstGeom>
          <a:solidFill>
            <a:srgbClr val="FFFF00"/>
          </a:solidFill>
        </p:spPr>
        <p:txBody>
          <a:bodyPr wrap="square" rtlCol="0">
            <a:spAutoFit/>
          </a:bodyPr>
          <a:lstStyle/>
          <a:p>
            <a:r>
              <a:rPr lang="en-US" b="1" dirty="0" smtClean="0"/>
              <a:t>Needs to know the type of data to collect.</a:t>
            </a:r>
            <a:endParaRPr lang="en-US" b="1" dirty="0"/>
          </a:p>
        </p:txBody>
      </p:sp>
      <p:sp>
        <p:nvSpPr>
          <p:cNvPr id="7" name="TextBox 6"/>
          <p:cNvSpPr txBox="1"/>
          <p:nvPr/>
        </p:nvSpPr>
        <p:spPr>
          <a:xfrm>
            <a:off x="5652120" y="5315625"/>
            <a:ext cx="2664296" cy="646331"/>
          </a:xfrm>
          <a:prstGeom prst="rect">
            <a:avLst/>
          </a:prstGeom>
          <a:solidFill>
            <a:srgbClr val="FFFF00"/>
          </a:solidFill>
        </p:spPr>
        <p:txBody>
          <a:bodyPr wrap="square" rtlCol="0">
            <a:spAutoFit/>
          </a:bodyPr>
          <a:lstStyle/>
          <a:p>
            <a:r>
              <a:rPr lang="en-US" b="1" dirty="0" smtClean="0"/>
              <a:t>Scaffold provided to guide the students?</a:t>
            </a:r>
            <a:endParaRPr lang="en-US" b="1" dirty="0"/>
          </a:p>
        </p:txBody>
      </p:sp>
    </p:spTree>
    <p:extLst>
      <p:ext uri="{BB962C8B-B14F-4D97-AF65-F5344CB8AC3E}">
        <p14:creationId xmlns:p14="http://schemas.microsoft.com/office/powerpoint/2010/main" xmlns="" val="3047207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Mathematics</a:t>
            </a:r>
            <a:endParaRPr lang="en-US"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7544" y="1268760"/>
            <a:ext cx="8100392" cy="474475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9650445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Application of Mathematics</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3608" y="1214304"/>
            <a:ext cx="7056784" cy="55307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804887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of Mathematics</a:t>
            </a:r>
            <a:endParaRPr lang="en-US" dirty="0"/>
          </a:p>
        </p:txBody>
      </p:sp>
      <p:sp>
        <p:nvSpPr>
          <p:cNvPr id="3" name="Content Placeholder 2"/>
          <p:cNvSpPr>
            <a:spLocks noGrp="1"/>
          </p:cNvSpPr>
          <p:nvPr>
            <p:ph idx="1"/>
          </p:nvPr>
        </p:nvSpPr>
        <p:spPr/>
        <p:txBody>
          <a:bodyPr/>
          <a:lstStyle/>
          <a:p>
            <a:r>
              <a:rPr lang="en-US" dirty="0" smtClean="0"/>
              <a:t>Whenever real-world context is brought into a problem, the answer may not be unique…</a:t>
            </a:r>
            <a:endParaRPr lang="en-US" dirty="0"/>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7" y="3356992"/>
            <a:ext cx="7999489" cy="315822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42581996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97" name="Object 49"/>
          <p:cNvGraphicFramePr>
            <a:graphicFrameLocks noChangeAspect="1"/>
          </p:cNvGraphicFramePr>
          <p:nvPr/>
        </p:nvGraphicFramePr>
        <p:xfrm>
          <a:off x="642910" y="1214422"/>
          <a:ext cx="8153400" cy="5257800"/>
        </p:xfrm>
        <a:graphic>
          <a:graphicData uri="http://schemas.openxmlformats.org/presentationml/2006/ole">
            <p:oleObj spid="_x0000_s7176" name="Bitmap Image" r:id="rId3" imgW="3734321" imgH="2333333" progId="PBrush">
              <p:embed/>
            </p:oleObj>
          </a:graphicData>
        </a:graphic>
      </p:graphicFrame>
      <p:sp>
        <p:nvSpPr>
          <p:cNvPr id="3" name="Title 2"/>
          <p:cNvSpPr>
            <a:spLocks noGrp="1"/>
          </p:cNvSpPr>
          <p:nvPr>
            <p:ph type="title"/>
          </p:nvPr>
        </p:nvSpPr>
        <p:spPr/>
        <p:txBody>
          <a:bodyPr>
            <a:normAutofit fontScale="90000"/>
          </a:bodyPr>
          <a:lstStyle/>
          <a:p>
            <a:r>
              <a:rPr lang="en-US" b="0" dirty="0" smtClean="0"/>
              <a:t>Making Decisions using Mathematics</a:t>
            </a:r>
            <a:endParaRPr lang="en-SG" b="0" dirty="0"/>
          </a:p>
        </p:txBody>
      </p:sp>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2053" name="Text Box 5"/>
          <p:cNvSpPr txBox="1">
            <a:spLocks noChangeArrowheads="1"/>
          </p:cNvSpPr>
          <p:nvPr/>
        </p:nvSpPr>
        <p:spPr bwMode="auto">
          <a:xfrm>
            <a:off x="7594600" y="3657600"/>
            <a:ext cx="990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strike="noStrike" cap="none" normalizeH="0" baseline="0" dirty="0" err="1" smtClean="0">
                <a:ln>
                  <a:noFill/>
                </a:ln>
                <a:solidFill>
                  <a:schemeClr val="tx1"/>
                </a:solidFill>
                <a:effectLst/>
                <a:latin typeface="Calibri" pitchFamily="34" charset="0"/>
                <a:ea typeface="SimSun" pitchFamily="2" charset="-122"/>
                <a:cs typeface="Arial" pitchFamily="34" charset="0"/>
              </a:rPr>
              <a:t>Pasir</a:t>
            </a:r>
            <a:r>
              <a:rPr kumimoji="0" lang="en-US" sz="1600" b="1" i="0" strike="noStrike" cap="none" normalizeH="0" baseline="0" dirty="0" smtClean="0">
                <a:ln>
                  <a:noFill/>
                </a:ln>
                <a:solidFill>
                  <a:schemeClr val="tx1"/>
                </a:solidFill>
                <a:effectLst/>
                <a:latin typeface="Calibri" pitchFamily="34" charset="0"/>
                <a:ea typeface="SimSun" pitchFamily="2" charset="-122"/>
                <a:cs typeface="Arial" pitchFamily="34" charset="0"/>
              </a:rPr>
              <a:t> </a:t>
            </a:r>
            <a:r>
              <a:rPr kumimoji="0" lang="en-US" sz="1600" b="1" i="0" strike="noStrike" cap="none" normalizeH="0" baseline="0" dirty="0" err="1" smtClean="0">
                <a:ln>
                  <a:noFill/>
                </a:ln>
                <a:solidFill>
                  <a:schemeClr val="tx1"/>
                </a:solidFill>
                <a:effectLst/>
                <a:latin typeface="Calibri" pitchFamily="34" charset="0"/>
                <a:ea typeface="SimSun" pitchFamily="2" charset="-122"/>
                <a:cs typeface="Arial" pitchFamily="34" charset="0"/>
              </a:rPr>
              <a:t>Ris</a:t>
            </a:r>
            <a:endParaRPr kumimoji="0" lang="en-US" sz="1600" b="1" i="0" strike="noStrike" cap="none" normalizeH="0" baseline="0" dirty="0" smtClean="0">
              <a:ln>
                <a:noFill/>
              </a:ln>
              <a:solidFill>
                <a:schemeClr val="tx1"/>
              </a:solidFill>
              <a:effectLst/>
              <a:latin typeface="Calibri" pitchFamily="34" charset="0"/>
              <a:cs typeface="Arial" pitchFamily="34" charset="0"/>
            </a:endParaRPr>
          </a:p>
        </p:txBody>
      </p:sp>
      <p:sp>
        <p:nvSpPr>
          <p:cNvPr id="2087" name="Text Box 39"/>
          <p:cNvSpPr txBox="1">
            <a:spLocks noChangeArrowheads="1"/>
          </p:cNvSpPr>
          <p:nvPr/>
        </p:nvSpPr>
        <p:spPr bwMode="auto">
          <a:xfrm>
            <a:off x="7848600" y="4032250"/>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5000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8" name="Rectangle 50"/>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SG"/>
          </a:p>
        </p:txBody>
      </p:sp>
      <p:sp>
        <p:nvSpPr>
          <p:cNvPr id="85" name="Text Box 38"/>
          <p:cNvSpPr txBox="1">
            <a:spLocks noChangeArrowheads="1"/>
          </p:cNvSpPr>
          <p:nvPr/>
        </p:nvSpPr>
        <p:spPr bwMode="auto">
          <a:xfrm>
            <a:off x="6765912" y="3460746"/>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dirty="0" smtClean="0">
                <a:ln>
                  <a:noFill/>
                </a:ln>
                <a:solidFill>
                  <a:schemeClr val="tx1"/>
                </a:solidFill>
                <a:effectLst/>
                <a:latin typeface="Calibri" pitchFamily="34" charset="0"/>
                <a:ea typeface="SimSun" pitchFamily="2" charset="-122"/>
                <a:cs typeface="Arial" pitchFamily="34" charset="0"/>
              </a:rPr>
              <a:t>16000</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94" name="Group 93"/>
          <p:cNvGrpSpPr/>
          <p:nvPr/>
        </p:nvGrpSpPr>
        <p:grpSpPr>
          <a:xfrm>
            <a:off x="1651000" y="1571612"/>
            <a:ext cx="6489700" cy="4371988"/>
            <a:chOff x="1651000" y="1571612"/>
            <a:chExt cx="6489700" cy="4371988"/>
          </a:xfrm>
        </p:grpSpPr>
        <p:sp>
          <p:nvSpPr>
            <p:cNvPr id="2051" name="Text Box 3"/>
            <p:cNvSpPr txBox="1">
              <a:spLocks noChangeArrowheads="1"/>
            </p:cNvSpPr>
            <p:nvPr/>
          </p:nvSpPr>
          <p:spPr bwMode="auto">
            <a:xfrm>
              <a:off x="4775200" y="2400300"/>
              <a:ext cx="990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strike="noStrike" cap="none" normalizeH="0" baseline="0" dirty="0" err="1" smtClean="0">
                  <a:ln>
                    <a:noFill/>
                  </a:ln>
                  <a:solidFill>
                    <a:schemeClr val="tx1"/>
                  </a:solidFill>
                  <a:effectLst/>
                  <a:latin typeface="Calibri" pitchFamily="34" charset="0"/>
                  <a:ea typeface="SimSun" pitchFamily="2" charset="-122"/>
                  <a:cs typeface="Arial" pitchFamily="34" charset="0"/>
                </a:rPr>
                <a:t>Yishun</a:t>
              </a:r>
              <a:endParaRPr kumimoji="0" lang="en-US" sz="1600" b="1" i="0" strike="noStrike" cap="none" normalizeH="0" baseline="0" dirty="0" smtClean="0">
                <a:ln>
                  <a:noFill/>
                </a:ln>
                <a:solidFill>
                  <a:schemeClr val="tx1"/>
                </a:solidFill>
                <a:effectLst/>
                <a:latin typeface="Calibri" pitchFamily="34" charset="0"/>
                <a:cs typeface="Arial" pitchFamily="34" charset="0"/>
              </a:endParaRPr>
            </a:p>
          </p:txBody>
        </p:sp>
        <p:sp>
          <p:nvSpPr>
            <p:cNvPr id="2052" name="Text Box 4"/>
            <p:cNvSpPr txBox="1">
              <a:spLocks noChangeArrowheads="1"/>
            </p:cNvSpPr>
            <p:nvPr/>
          </p:nvSpPr>
          <p:spPr bwMode="auto">
            <a:xfrm>
              <a:off x="5207000" y="3365500"/>
              <a:ext cx="1295400" cy="598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smtClean="0">
                  <a:ln>
                    <a:noFill/>
                  </a:ln>
                  <a:solidFill>
                    <a:schemeClr val="tx1"/>
                  </a:solidFill>
                  <a:effectLst/>
                  <a:latin typeface="Calibri" pitchFamily="34" charset="0"/>
                  <a:ea typeface="SimSun" pitchFamily="2" charset="-122"/>
                  <a:cs typeface="Arial" pitchFamily="34" charset="0"/>
                </a:rPr>
                <a:t>Ang Mo Kio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4" name="Text Box 6"/>
            <p:cNvSpPr txBox="1">
              <a:spLocks noChangeArrowheads="1"/>
            </p:cNvSpPr>
            <p:nvPr/>
          </p:nvSpPr>
          <p:spPr bwMode="auto">
            <a:xfrm>
              <a:off x="7061200" y="4229100"/>
              <a:ext cx="1066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smtClean="0">
                  <a:ln>
                    <a:noFill/>
                  </a:ln>
                  <a:solidFill>
                    <a:schemeClr val="tx1"/>
                  </a:solidFill>
                  <a:effectLst/>
                  <a:latin typeface="Calibri" pitchFamily="34" charset="0"/>
                  <a:ea typeface="SimSun" pitchFamily="2" charset="-122"/>
                  <a:cs typeface="Arial" pitchFamily="34" charset="0"/>
                </a:rPr>
                <a:t>Tampines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5" name="Text Box 7"/>
            <p:cNvSpPr txBox="1">
              <a:spLocks noChangeArrowheads="1"/>
            </p:cNvSpPr>
            <p:nvPr/>
          </p:nvSpPr>
          <p:spPr bwMode="auto">
            <a:xfrm>
              <a:off x="5689600" y="4800600"/>
              <a:ext cx="990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strike="noStrike" cap="none" normalizeH="0" baseline="0" dirty="0" err="1" smtClean="0">
                  <a:ln>
                    <a:noFill/>
                  </a:ln>
                  <a:solidFill>
                    <a:schemeClr val="tx1"/>
                  </a:solidFill>
                  <a:effectLst/>
                  <a:latin typeface="Calibri" pitchFamily="34" charset="0"/>
                  <a:ea typeface="SimSun" pitchFamily="2" charset="-122"/>
                  <a:cs typeface="Arial" pitchFamily="34" charset="0"/>
                </a:rPr>
                <a:t>Aljunied</a:t>
              </a:r>
              <a:endParaRPr kumimoji="0" lang="en-US" sz="1600" b="1" i="0" strike="noStrike" cap="none" normalizeH="0" baseline="0" dirty="0" smtClean="0">
                <a:ln>
                  <a:noFill/>
                </a:ln>
                <a:solidFill>
                  <a:schemeClr val="tx1"/>
                </a:solidFill>
                <a:effectLst/>
                <a:latin typeface="Calibri" pitchFamily="34" charset="0"/>
                <a:cs typeface="Arial" pitchFamily="34" charset="0"/>
              </a:endParaRPr>
            </a:p>
          </p:txBody>
        </p:sp>
        <p:sp>
          <p:nvSpPr>
            <p:cNvPr id="2056" name="Text Box 8"/>
            <p:cNvSpPr txBox="1">
              <a:spLocks noChangeArrowheads="1"/>
            </p:cNvSpPr>
            <p:nvPr/>
          </p:nvSpPr>
          <p:spPr bwMode="auto">
            <a:xfrm>
              <a:off x="4165600" y="5486400"/>
              <a:ext cx="1371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smtClean="0">
                  <a:ln>
                    <a:noFill/>
                  </a:ln>
                  <a:solidFill>
                    <a:schemeClr val="tx1"/>
                  </a:solidFill>
                  <a:effectLst/>
                  <a:latin typeface="Calibri" pitchFamily="34" charset="0"/>
                  <a:ea typeface="SimSun" pitchFamily="2" charset="-122"/>
                  <a:cs typeface="Arial" pitchFamily="34" charset="0"/>
                </a:rPr>
                <a:t>Queenstown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7" name="Text Box 9"/>
            <p:cNvSpPr txBox="1">
              <a:spLocks noChangeArrowheads="1"/>
            </p:cNvSpPr>
            <p:nvPr/>
          </p:nvSpPr>
          <p:spPr bwMode="auto">
            <a:xfrm>
              <a:off x="4927600" y="4114800"/>
              <a:ext cx="1295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smtClean="0">
                  <a:ln>
                    <a:noFill/>
                  </a:ln>
                  <a:solidFill>
                    <a:schemeClr val="tx1"/>
                  </a:solidFill>
                  <a:effectLst/>
                  <a:latin typeface="Calibri" pitchFamily="34" charset="0"/>
                  <a:ea typeface="SimSun" pitchFamily="2" charset="-122"/>
                  <a:cs typeface="Arial" pitchFamily="34" charset="0"/>
                </a:rPr>
                <a:t>Toa Payoh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58" name="Text Box 10"/>
            <p:cNvSpPr txBox="1">
              <a:spLocks noChangeArrowheads="1"/>
            </p:cNvSpPr>
            <p:nvPr/>
          </p:nvSpPr>
          <p:spPr bwMode="auto">
            <a:xfrm>
              <a:off x="2946400" y="4686300"/>
              <a:ext cx="990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strike="noStrike" cap="none" normalizeH="0" baseline="0" dirty="0" err="1" smtClean="0">
                  <a:ln>
                    <a:noFill/>
                  </a:ln>
                  <a:solidFill>
                    <a:schemeClr val="tx1"/>
                  </a:solidFill>
                  <a:effectLst/>
                  <a:latin typeface="Calibri" pitchFamily="34" charset="0"/>
                  <a:ea typeface="SimSun" pitchFamily="2" charset="-122"/>
                  <a:cs typeface="Arial" pitchFamily="34" charset="0"/>
                </a:rPr>
                <a:t>Clementi</a:t>
              </a:r>
              <a:endParaRPr kumimoji="0" lang="en-US" sz="1600" b="1" i="0" strike="noStrike" cap="none" normalizeH="0" baseline="0" dirty="0" smtClean="0">
                <a:ln>
                  <a:noFill/>
                </a:ln>
                <a:solidFill>
                  <a:schemeClr val="tx1"/>
                </a:solidFill>
                <a:effectLst/>
                <a:latin typeface="Calibri" pitchFamily="34" charset="0"/>
                <a:cs typeface="Arial" pitchFamily="34" charset="0"/>
              </a:endParaRPr>
            </a:p>
          </p:txBody>
        </p:sp>
        <p:sp>
          <p:nvSpPr>
            <p:cNvPr id="2059" name="Text Box 11"/>
            <p:cNvSpPr txBox="1">
              <a:spLocks noChangeArrowheads="1"/>
            </p:cNvSpPr>
            <p:nvPr/>
          </p:nvSpPr>
          <p:spPr bwMode="auto">
            <a:xfrm>
              <a:off x="2717800" y="2857500"/>
              <a:ext cx="1447800"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smtClean="0">
                  <a:ln>
                    <a:noFill/>
                  </a:ln>
                  <a:solidFill>
                    <a:schemeClr val="tx1"/>
                  </a:solidFill>
                  <a:effectLst/>
                  <a:latin typeface="Calibri" pitchFamily="34" charset="0"/>
                  <a:ea typeface="SimSun" pitchFamily="2" charset="-122"/>
                  <a:cs typeface="Arial" pitchFamily="34" charset="0"/>
                </a:rPr>
                <a:t>Choa Chu Kang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60" name="Text Box 12"/>
            <p:cNvSpPr txBox="1">
              <a:spLocks noChangeArrowheads="1"/>
            </p:cNvSpPr>
            <p:nvPr/>
          </p:nvSpPr>
          <p:spPr bwMode="auto">
            <a:xfrm>
              <a:off x="1651000" y="4000500"/>
              <a:ext cx="1066800"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dirty="0" err="1" smtClean="0">
                  <a:ln>
                    <a:noFill/>
                  </a:ln>
                  <a:solidFill>
                    <a:schemeClr val="tx1"/>
                  </a:solidFill>
                  <a:effectLst/>
                  <a:latin typeface="Calibri" pitchFamily="34" charset="0"/>
                  <a:ea typeface="SimSun" pitchFamily="2" charset="-122"/>
                  <a:cs typeface="Arial" pitchFamily="34" charset="0"/>
                </a:rPr>
                <a:t>Jurong</a:t>
              </a:r>
              <a:r>
                <a:rPr kumimoji="0" lang="en-SG" altLang="zh-CN" sz="1600" b="1" i="0" u="none" strike="noStrike" cap="none" normalizeH="0" baseline="0" dirty="0" smtClean="0">
                  <a:ln>
                    <a:noFill/>
                  </a:ln>
                  <a:solidFill>
                    <a:schemeClr val="tx1"/>
                  </a:solidFill>
                  <a:effectLst/>
                  <a:latin typeface="Calibri" pitchFamily="34" charset="0"/>
                  <a:ea typeface="SimSun" pitchFamily="2" charset="-122"/>
                  <a:cs typeface="Arial" pitchFamily="34" charset="0"/>
                </a:rPr>
                <a:t> East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61" name="Line 13"/>
            <p:cNvSpPr>
              <a:spLocks noChangeShapeType="1"/>
            </p:cNvSpPr>
            <p:nvPr/>
          </p:nvSpPr>
          <p:spPr bwMode="auto">
            <a:xfrm flipH="1">
              <a:off x="3390900" y="2212975"/>
              <a:ext cx="736600" cy="720725"/>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62" name="Line 14"/>
            <p:cNvSpPr>
              <a:spLocks noChangeShapeType="1"/>
            </p:cNvSpPr>
            <p:nvPr/>
          </p:nvSpPr>
          <p:spPr bwMode="auto">
            <a:xfrm flipH="1" flipV="1">
              <a:off x="4267200" y="2206625"/>
              <a:ext cx="1028700" cy="23495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63" name="Line 15"/>
            <p:cNvSpPr>
              <a:spLocks noChangeShapeType="1"/>
            </p:cNvSpPr>
            <p:nvPr/>
          </p:nvSpPr>
          <p:spPr bwMode="auto">
            <a:xfrm>
              <a:off x="5397500" y="2733675"/>
              <a:ext cx="444500" cy="696913"/>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64" name="Line 16"/>
            <p:cNvSpPr>
              <a:spLocks noChangeShapeType="1"/>
            </p:cNvSpPr>
            <p:nvPr/>
          </p:nvSpPr>
          <p:spPr bwMode="auto">
            <a:xfrm flipH="1">
              <a:off x="3784600" y="2708275"/>
              <a:ext cx="1511300" cy="48260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65" name="Line 17"/>
            <p:cNvSpPr>
              <a:spLocks noChangeShapeType="1"/>
            </p:cNvSpPr>
            <p:nvPr/>
          </p:nvSpPr>
          <p:spPr bwMode="auto">
            <a:xfrm flipH="1" flipV="1">
              <a:off x="3759200" y="3295650"/>
              <a:ext cx="1549400" cy="25400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66" name="Line 18"/>
            <p:cNvSpPr>
              <a:spLocks noChangeShapeType="1"/>
            </p:cNvSpPr>
            <p:nvPr/>
          </p:nvSpPr>
          <p:spPr bwMode="auto">
            <a:xfrm flipH="1">
              <a:off x="2197100" y="3314700"/>
              <a:ext cx="952500" cy="78740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67" name="Line 19"/>
            <p:cNvSpPr>
              <a:spLocks noChangeShapeType="1"/>
            </p:cNvSpPr>
            <p:nvPr/>
          </p:nvSpPr>
          <p:spPr bwMode="auto">
            <a:xfrm flipH="1" flipV="1">
              <a:off x="2425700" y="4408488"/>
              <a:ext cx="1079500" cy="360362"/>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68" name="Line 20"/>
            <p:cNvSpPr>
              <a:spLocks noChangeShapeType="1"/>
            </p:cNvSpPr>
            <p:nvPr/>
          </p:nvSpPr>
          <p:spPr bwMode="auto">
            <a:xfrm flipH="1" flipV="1">
              <a:off x="3454400" y="5006975"/>
              <a:ext cx="1473200" cy="61595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69" name="Line 21"/>
            <p:cNvSpPr>
              <a:spLocks noChangeShapeType="1"/>
            </p:cNvSpPr>
            <p:nvPr/>
          </p:nvSpPr>
          <p:spPr bwMode="auto">
            <a:xfrm flipV="1">
              <a:off x="4978400" y="4421188"/>
              <a:ext cx="571500" cy="112395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70" name="Line 22"/>
            <p:cNvSpPr>
              <a:spLocks noChangeShapeType="1"/>
            </p:cNvSpPr>
            <p:nvPr/>
          </p:nvSpPr>
          <p:spPr bwMode="auto">
            <a:xfrm flipV="1">
              <a:off x="5080000" y="5121275"/>
              <a:ext cx="1117600" cy="47625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71" name="Line 23"/>
            <p:cNvSpPr>
              <a:spLocks noChangeShapeType="1"/>
            </p:cNvSpPr>
            <p:nvPr/>
          </p:nvSpPr>
          <p:spPr bwMode="auto">
            <a:xfrm flipV="1">
              <a:off x="6388100" y="4489450"/>
              <a:ext cx="1308100" cy="390525"/>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72" name="Line 24"/>
            <p:cNvSpPr>
              <a:spLocks noChangeShapeType="1"/>
            </p:cNvSpPr>
            <p:nvPr/>
          </p:nvSpPr>
          <p:spPr bwMode="auto">
            <a:xfrm>
              <a:off x="5905500" y="3675063"/>
              <a:ext cx="2184400" cy="79375"/>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73" name="Line 25"/>
            <p:cNvSpPr>
              <a:spLocks noChangeShapeType="1"/>
            </p:cNvSpPr>
            <p:nvPr/>
          </p:nvSpPr>
          <p:spPr bwMode="auto">
            <a:xfrm flipH="1">
              <a:off x="5613400" y="3676650"/>
              <a:ext cx="165100" cy="523875"/>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74" name="Line 26"/>
            <p:cNvSpPr>
              <a:spLocks noChangeShapeType="1"/>
            </p:cNvSpPr>
            <p:nvPr/>
          </p:nvSpPr>
          <p:spPr bwMode="auto">
            <a:xfrm flipH="1">
              <a:off x="7620000" y="3944938"/>
              <a:ext cx="482600" cy="360362"/>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75" name="Line 27"/>
            <p:cNvSpPr>
              <a:spLocks noChangeShapeType="1"/>
            </p:cNvSpPr>
            <p:nvPr/>
          </p:nvSpPr>
          <p:spPr bwMode="auto">
            <a:xfrm flipV="1">
              <a:off x="3581400" y="4429125"/>
              <a:ext cx="1892300" cy="315913"/>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76" name="Line 28"/>
            <p:cNvSpPr>
              <a:spLocks noChangeShapeType="1"/>
            </p:cNvSpPr>
            <p:nvPr/>
          </p:nvSpPr>
          <p:spPr bwMode="auto">
            <a:xfrm flipH="1" flipV="1">
              <a:off x="3429000" y="3398838"/>
              <a:ext cx="88900" cy="1360487"/>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77" name="Line 29"/>
            <p:cNvSpPr>
              <a:spLocks noChangeShapeType="1"/>
            </p:cNvSpPr>
            <p:nvPr/>
          </p:nvSpPr>
          <p:spPr bwMode="auto">
            <a:xfrm>
              <a:off x="5715000" y="4465638"/>
              <a:ext cx="558800" cy="439737"/>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2078" name="Text Box 30"/>
            <p:cNvSpPr txBox="1">
              <a:spLocks noChangeArrowheads="1"/>
            </p:cNvSpPr>
            <p:nvPr/>
          </p:nvSpPr>
          <p:spPr bwMode="auto">
            <a:xfrm>
              <a:off x="3200400" y="2365375"/>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12000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79" name="Text Box 31"/>
            <p:cNvSpPr txBox="1">
              <a:spLocks noChangeArrowheads="1"/>
            </p:cNvSpPr>
            <p:nvPr/>
          </p:nvSpPr>
          <p:spPr bwMode="auto">
            <a:xfrm>
              <a:off x="2184400" y="3429000"/>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11000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80" name="Text Box 32"/>
            <p:cNvSpPr txBox="1">
              <a:spLocks noChangeArrowheads="1"/>
            </p:cNvSpPr>
            <p:nvPr/>
          </p:nvSpPr>
          <p:spPr bwMode="auto">
            <a:xfrm>
              <a:off x="2400300" y="4484688"/>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9000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81" name="Text Box 33"/>
            <p:cNvSpPr txBox="1">
              <a:spLocks noChangeArrowheads="1"/>
            </p:cNvSpPr>
            <p:nvPr/>
          </p:nvSpPr>
          <p:spPr bwMode="auto">
            <a:xfrm>
              <a:off x="3429000" y="3856038"/>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9000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82" name="Text Box 34"/>
            <p:cNvSpPr txBox="1">
              <a:spLocks noChangeArrowheads="1"/>
            </p:cNvSpPr>
            <p:nvPr/>
          </p:nvSpPr>
          <p:spPr bwMode="auto">
            <a:xfrm>
              <a:off x="4076700" y="2706688"/>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15000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83" name="Text Box 35"/>
            <p:cNvSpPr txBox="1">
              <a:spLocks noChangeArrowheads="1"/>
            </p:cNvSpPr>
            <p:nvPr/>
          </p:nvSpPr>
          <p:spPr bwMode="auto">
            <a:xfrm>
              <a:off x="4470400" y="3208338"/>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16000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84" name="Text Box 36"/>
            <p:cNvSpPr txBox="1">
              <a:spLocks noChangeArrowheads="1"/>
            </p:cNvSpPr>
            <p:nvPr/>
          </p:nvSpPr>
          <p:spPr bwMode="auto">
            <a:xfrm>
              <a:off x="5562600" y="2936875"/>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13000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85" name="Text Box 37"/>
            <p:cNvSpPr txBox="1">
              <a:spLocks noChangeArrowheads="1"/>
            </p:cNvSpPr>
            <p:nvPr/>
          </p:nvSpPr>
          <p:spPr bwMode="auto">
            <a:xfrm>
              <a:off x="4686300" y="2078038"/>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10000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86" name="Text Box 38"/>
            <p:cNvSpPr txBox="1">
              <a:spLocks noChangeArrowheads="1"/>
            </p:cNvSpPr>
            <p:nvPr/>
          </p:nvSpPr>
          <p:spPr bwMode="auto">
            <a:xfrm>
              <a:off x="6769100" y="3460750"/>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16000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88" name="Text Box 40"/>
            <p:cNvSpPr txBox="1">
              <a:spLocks noChangeArrowheads="1"/>
            </p:cNvSpPr>
            <p:nvPr/>
          </p:nvSpPr>
          <p:spPr bwMode="auto">
            <a:xfrm>
              <a:off x="6845300" y="4694238"/>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11000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89" name="Text Box 41"/>
            <p:cNvSpPr txBox="1">
              <a:spLocks noChangeArrowheads="1"/>
            </p:cNvSpPr>
            <p:nvPr/>
          </p:nvSpPr>
          <p:spPr bwMode="auto">
            <a:xfrm>
              <a:off x="5156200" y="3806825"/>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6000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0" name="Text Box 42"/>
            <p:cNvSpPr txBox="1">
              <a:spLocks noChangeArrowheads="1"/>
            </p:cNvSpPr>
            <p:nvPr/>
          </p:nvSpPr>
          <p:spPr bwMode="auto">
            <a:xfrm>
              <a:off x="4203700" y="4302125"/>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11000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1" name="Text Box 43"/>
            <p:cNvSpPr txBox="1">
              <a:spLocks noChangeArrowheads="1"/>
            </p:cNvSpPr>
            <p:nvPr/>
          </p:nvSpPr>
          <p:spPr bwMode="auto">
            <a:xfrm>
              <a:off x="3721100" y="5259388"/>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6000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2" name="Text Box 44"/>
            <p:cNvSpPr txBox="1">
              <a:spLocks noChangeArrowheads="1"/>
            </p:cNvSpPr>
            <p:nvPr/>
          </p:nvSpPr>
          <p:spPr bwMode="auto">
            <a:xfrm>
              <a:off x="4686300" y="4810125"/>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10000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3" name="Text Box 45"/>
            <p:cNvSpPr txBox="1">
              <a:spLocks noChangeArrowheads="1"/>
            </p:cNvSpPr>
            <p:nvPr/>
          </p:nvSpPr>
          <p:spPr bwMode="auto">
            <a:xfrm>
              <a:off x="5880100" y="4422775"/>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10000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4" name="Text Box 46"/>
            <p:cNvSpPr txBox="1">
              <a:spLocks noChangeArrowheads="1"/>
            </p:cNvSpPr>
            <p:nvPr/>
          </p:nvSpPr>
          <p:spPr bwMode="auto">
            <a:xfrm>
              <a:off x="5524500" y="5316538"/>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13000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5" name="Text Box 47"/>
            <p:cNvSpPr txBox="1">
              <a:spLocks noChangeArrowheads="1"/>
            </p:cNvSpPr>
            <p:nvPr/>
          </p:nvSpPr>
          <p:spPr bwMode="auto">
            <a:xfrm>
              <a:off x="3632200" y="1943100"/>
              <a:ext cx="1219200" cy="57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96" name="Text Box 48"/>
            <p:cNvSpPr txBox="1">
              <a:spLocks noChangeArrowheads="1"/>
            </p:cNvSpPr>
            <p:nvPr/>
          </p:nvSpPr>
          <p:spPr bwMode="auto">
            <a:xfrm>
              <a:off x="3500430" y="1571612"/>
              <a:ext cx="1447800"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endParaRPr kumimoji="0" lang="en-SG" altLang="zh-CN" sz="1600" b="1" i="0" u="none" strike="noStrike" cap="none" normalizeH="0" baseline="0" dirty="0" smtClean="0">
                <a:ln>
                  <a:noFill/>
                </a:ln>
                <a:solidFill>
                  <a:schemeClr val="tx1"/>
                </a:solidFill>
                <a:effectLst/>
                <a:latin typeface="Times New Roman" pitchFamily="18" charset="0"/>
                <a:ea typeface="SimSun" pitchFamily="2" charset="-122"/>
                <a:cs typeface="Arial" pitchFamily="34" charset="0"/>
              </a:endParaRPr>
            </a:p>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dirty="0" smtClean="0">
                  <a:ln>
                    <a:noFill/>
                  </a:ln>
                  <a:solidFill>
                    <a:schemeClr val="tx1"/>
                  </a:solidFill>
                  <a:effectLst/>
                  <a:latin typeface="Calibri" pitchFamily="34" charset="0"/>
                  <a:ea typeface="SimSun" pitchFamily="2" charset="-122"/>
                  <a:cs typeface="Arial" pitchFamily="34" charset="0"/>
                </a:rPr>
                <a:t>Woodlands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52" name="Text Box 3"/>
            <p:cNvSpPr txBox="1">
              <a:spLocks noChangeArrowheads="1"/>
            </p:cNvSpPr>
            <p:nvPr/>
          </p:nvSpPr>
          <p:spPr bwMode="auto">
            <a:xfrm>
              <a:off x="4772012" y="2400296"/>
              <a:ext cx="990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strike="noStrike" cap="none" normalizeH="0" baseline="0" dirty="0" err="1" smtClean="0">
                  <a:ln>
                    <a:noFill/>
                  </a:ln>
                  <a:solidFill>
                    <a:schemeClr val="tx1"/>
                  </a:solidFill>
                  <a:effectLst/>
                  <a:latin typeface="Calibri" pitchFamily="34" charset="0"/>
                  <a:ea typeface="SimSun" pitchFamily="2" charset="-122"/>
                  <a:cs typeface="Arial" pitchFamily="34" charset="0"/>
                </a:rPr>
                <a:t>Yishun</a:t>
              </a:r>
              <a:endParaRPr kumimoji="0" lang="en-US" sz="1600" b="1" i="0" strike="noStrike" cap="none" normalizeH="0" baseline="0" dirty="0" smtClean="0">
                <a:ln>
                  <a:noFill/>
                </a:ln>
                <a:solidFill>
                  <a:schemeClr val="tx1"/>
                </a:solidFill>
                <a:effectLst/>
                <a:latin typeface="Calibri" pitchFamily="34" charset="0"/>
                <a:cs typeface="Arial" pitchFamily="34" charset="0"/>
              </a:endParaRPr>
            </a:p>
          </p:txBody>
        </p:sp>
        <p:sp>
          <p:nvSpPr>
            <p:cNvPr id="53" name="Text Box 4"/>
            <p:cNvSpPr txBox="1">
              <a:spLocks noChangeArrowheads="1"/>
            </p:cNvSpPr>
            <p:nvPr/>
          </p:nvSpPr>
          <p:spPr bwMode="auto">
            <a:xfrm>
              <a:off x="5203812" y="3365496"/>
              <a:ext cx="1295400" cy="5984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smtClean="0">
                  <a:ln>
                    <a:noFill/>
                  </a:ln>
                  <a:solidFill>
                    <a:schemeClr val="tx1"/>
                  </a:solidFill>
                  <a:effectLst/>
                  <a:latin typeface="Calibri" pitchFamily="34" charset="0"/>
                  <a:ea typeface="SimSun" pitchFamily="2" charset="-122"/>
                  <a:cs typeface="Arial" pitchFamily="34" charset="0"/>
                </a:rPr>
                <a:t>Ang Mo Kio</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4" name="Text Box 6"/>
            <p:cNvSpPr txBox="1">
              <a:spLocks noChangeArrowheads="1"/>
            </p:cNvSpPr>
            <p:nvPr/>
          </p:nvSpPr>
          <p:spPr bwMode="auto">
            <a:xfrm>
              <a:off x="7058012" y="4229096"/>
              <a:ext cx="1066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smtClean="0">
                  <a:ln>
                    <a:noFill/>
                  </a:ln>
                  <a:solidFill>
                    <a:schemeClr val="tx1"/>
                  </a:solidFill>
                  <a:effectLst/>
                  <a:latin typeface="Calibri" pitchFamily="34" charset="0"/>
                  <a:ea typeface="SimSun" pitchFamily="2" charset="-122"/>
                  <a:cs typeface="Arial" pitchFamily="34" charset="0"/>
                </a:rPr>
                <a:t>Tampines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Text Box 7"/>
            <p:cNvSpPr txBox="1">
              <a:spLocks noChangeArrowheads="1"/>
            </p:cNvSpPr>
            <p:nvPr/>
          </p:nvSpPr>
          <p:spPr bwMode="auto">
            <a:xfrm>
              <a:off x="5686412" y="4800596"/>
              <a:ext cx="990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strike="noStrike" cap="none" normalizeH="0" baseline="0" dirty="0" err="1" smtClean="0">
                  <a:ln>
                    <a:noFill/>
                  </a:ln>
                  <a:solidFill>
                    <a:schemeClr val="tx1"/>
                  </a:solidFill>
                  <a:effectLst/>
                  <a:latin typeface="Calibri" pitchFamily="34" charset="0"/>
                  <a:ea typeface="SimSun" pitchFamily="2" charset="-122"/>
                  <a:cs typeface="Arial" pitchFamily="34" charset="0"/>
                </a:rPr>
                <a:t>Aljunied</a:t>
              </a:r>
              <a:endParaRPr kumimoji="0" lang="en-US" sz="1600" b="1" i="0" strike="noStrike" cap="none" normalizeH="0" baseline="0" dirty="0" smtClean="0">
                <a:ln>
                  <a:noFill/>
                </a:ln>
                <a:solidFill>
                  <a:schemeClr val="tx1"/>
                </a:solidFill>
                <a:effectLst/>
                <a:latin typeface="Calibri" pitchFamily="34" charset="0"/>
                <a:cs typeface="Arial" pitchFamily="34" charset="0"/>
              </a:endParaRPr>
            </a:p>
          </p:txBody>
        </p:sp>
        <p:sp>
          <p:nvSpPr>
            <p:cNvPr id="56" name="Text Box 8"/>
            <p:cNvSpPr txBox="1">
              <a:spLocks noChangeArrowheads="1"/>
            </p:cNvSpPr>
            <p:nvPr/>
          </p:nvSpPr>
          <p:spPr bwMode="auto">
            <a:xfrm>
              <a:off x="4162412" y="5486396"/>
              <a:ext cx="1371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smtClean="0">
                  <a:ln>
                    <a:noFill/>
                  </a:ln>
                  <a:solidFill>
                    <a:schemeClr val="tx1"/>
                  </a:solidFill>
                  <a:effectLst/>
                  <a:latin typeface="Calibri" pitchFamily="34" charset="0"/>
                  <a:ea typeface="SimSun" pitchFamily="2" charset="-122"/>
                  <a:cs typeface="Arial" pitchFamily="34" charset="0"/>
                </a:rPr>
                <a:t>Queenstown</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7" name="Text Box 9"/>
            <p:cNvSpPr txBox="1">
              <a:spLocks noChangeArrowheads="1"/>
            </p:cNvSpPr>
            <p:nvPr/>
          </p:nvSpPr>
          <p:spPr bwMode="auto">
            <a:xfrm>
              <a:off x="4924412" y="4114796"/>
              <a:ext cx="12954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smtClean="0">
                  <a:ln>
                    <a:noFill/>
                  </a:ln>
                  <a:solidFill>
                    <a:schemeClr val="tx1"/>
                  </a:solidFill>
                  <a:effectLst/>
                  <a:latin typeface="Calibri" pitchFamily="34" charset="0"/>
                  <a:ea typeface="SimSun" pitchFamily="2" charset="-122"/>
                  <a:cs typeface="Arial" pitchFamily="34" charset="0"/>
                </a:rPr>
                <a:t>Toa Payoh</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58" name="Text Box 10"/>
            <p:cNvSpPr txBox="1">
              <a:spLocks noChangeArrowheads="1"/>
            </p:cNvSpPr>
            <p:nvPr/>
          </p:nvSpPr>
          <p:spPr bwMode="auto">
            <a:xfrm>
              <a:off x="2943212" y="4686296"/>
              <a:ext cx="990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600" b="1" i="0" strike="noStrike" cap="none" normalizeH="0" baseline="0" dirty="0" err="1" smtClean="0">
                  <a:ln>
                    <a:noFill/>
                  </a:ln>
                  <a:solidFill>
                    <a:schemeClr val="tx1"/>
                  </a:solidFill>
                  <a:effectLst/>
                  <a:latin typeface="Calibri" pitchFamily="34" charset="0"/>
                  <a:ea typeface="SimSun" pitchFamily="2" charset="-122"/>
                  <a:cs typeface="Arial" pitchFamily="34" charset="0"/>
                </a:rPr>
                <a:t>Clementi</a:t>
              </a:r>
              <a:endParaRPr kumimoji="0" lang="en-US" sz="1600" b="1" i="0" strike="noStrike" cap="none" normalizeH="0" baseline="0" dirty="0" smtClean="0">
                <a:ln>
                  <a:noFill/>
                </a:ln>
                <a:solidFill>
                  <a:schemeClr val="tx1"/>
                </a:solidFill>
                <a:effectLst/>
                <a:latin typeface="Calibri" pitchFamily="34" charset="0"/>
                <a:cs typeface="Arial" pitchFamily="34" charset="0"/>
              </a:endParaRPr>
            </a:p>
          </p:txBody>
        </p:sp>
        <p:sp>
          <p:nvSpPr>
            <p:cNvPr id="59" name="Text Box 11"/>
            <p:cNvSpPr txBox="1">
              <a:spLocks noChangeArrowheads="1"/>
            </p:cNvSpPr>
            <p:nvPr/>
          </p:nvSpPr>
          <p:spPr bwMode="auto">
            <a:xfrm>
              <a:off x="2714612" y="2857496"/>
              <a:ext cx="1447800" cy="571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SG" altLang="zh-CN" sz="1600" b="1" i="0" u="none" strike="noStrike" cap="none" normalizeH="0" baseline="0" smtClean="0">
                  <a:ln>
                    <a:noFill/>
                  </a:ln>
                  <a:solidFill>
                    <a:schemeClr val="tx1"/>
                  </a:solidFill>
                  <a:effectLst/>
                  <a:latin typeface="Calibri" pitchFamily="34" charset="0"/>
                  <a:ea typeface="SimSun" pitchFamily="2" charset="-122"/>
                  <a:cs typeface="Arial" pitchFamily="34" charset="0"/>
                </a:rPr>
                <a:t>Choa Chu Kang</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60" name="Line 13"/>
            <p:cNvSpPr>
              <a:spLocks noChangeShapeType="1"/>
            </p:cNvSpPr>
            <p:nvPr/>
          </p:nvSpPr>
          <p:spPr bwMode="auto">
            <a:xfrm flipH="1">
              <a:off x="3387712" y="2212971"/>
              <a:ext cx="736600" cy="720725"/>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61" name="Line 14"/>
            <p:cNvSpPr>
              <a:spLocks noChangeShapeType="1"/>
            </p:cNvSpPr>
            <p:nvPr/>
          </p:nvSpPr>
          <p:spPr bwMode="auto">
            <a:xfrm flipH="1" flipV="1">
              <a:off x="4264012" y="2206621"/>
              <a:ext cx="1028700" cy="23495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62" name="Line 15"/>
            <p:cNvSpPr>
              <a:spLocks noChangeShapeType="1"/>
            </p:cNvSpPr>
            <p:nvPr/>
          </p:nvSpPr>
          <p:spPr bwMode="auto">
            <a:xfrm>
              <a:off x="5394312" y="2733671"/>
              <a:ext cx="444500" cy="696913"/>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63" name="Line 16"/>
            <p:cNvSpPr>
              <a:spLocks noChangeShapeType="1"/>
            </p:cNvSpPr>
            <p:nvPr/>
          </p:nvSpPr>
          <p:spPr bwMode="auto">
            <a:xfrm flipH="1">
              <a:off x="3781412" y="2708271"/>
              <a:ext cx="1511300" cy="48260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64" name="Line 17"/>
            <p:cNvSpPr>
              <a:spLocks noChangeShapeType="1"/>
            </p:cNvSpPr>
            <p:nvPr/>
          </p:nvSpPr>
          <p:spPr bwMode="auto">
            <a:xfrm flipH="1" flipV="1">
              <a:off x="3756012" y="3295646"/>
              <a:ext cx="1549400" cy="25400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65" name="Line 18"/>
            <p:cNvSpPr>
              <a:spLocks noChangeShapeType="1"/>
            </p:cNvSpPr>
            <p:nvPr/>
          </p:nvSpPr>
          <p:spPr bwMode="auto">
            <a:xfrm flipH="1">
              <a:off x="2193912" y="3314696"/>
              <a:ext cx="952500" cy="78740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66" name="Line 19"/>
            <p:cNvSpPr>
              <a:spLocks noChangeShapeType="1"/>
            </p:cNvSpPr>
            <p:nvPr/>
          </p:nvSpPr>
          <p:spPr bwMode="auto">
            <a:xfrm flipH="1" flipV="1">
              <a:off x="2422512" y="4408484"/>
              <a:ext cx="1079500" cy="360362"/>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67" name="Line 20"/>
            <p:cNvSpPr>
              <a:spLocks noChangeShapeType="1"/>
            </p:cNvSpPr>
            <p:nvPr/>
          </p:nvSpPr>
          <p:spPr bwMode="auto">
            <a:xfrm flipH="1" flipV="1">
              <a:off x="3451212" y="5006971"/>
              <a:ext cx="1473200" cy="61595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68" name="Line 21"/>
            <p:cNvSpPr>
              <a:spLocks noChangeShapeType="1"/>
            </p:cNvSpPr>
            <p:nvPr/>
          </p:nvSpPr>
          <p:spPr bwMode="auto">
            <a:xfrm flipV="1">
              <a:off x="4975212" y="4421184"/>
              <a:ext cx="571500" cy="112395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69" name="Line 22"/>
            <p:cNvSpPr>
              <a:spLocks noChangeShapeType="1"/>
            </p:cNvSpPr>
            <p:nvPr/>
          </p:nvSpPr>
          <p:spPr bwMode="auto">
            <a:xfrm flipV="1">
              <a:off x="5076812" y="5121271"/>
              <a:ext cx="1117600" cy="476250"/>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70" name="Line 23"/>
            <p:cNvSpPr>
              <a:spLocks noChangeShapeType="1"/>
            </p:cNvSpPr>
            <p:nvPr/>
          </p:nvSpPr>
          <p:spPr bwMode="auto">
            <a:xfrm flipV="1">
              <a:off x="6384912" y="4489446"/>
              <a:ext cx="1308100" cy="390525"/>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71" name="Line 24"/>
            <p:cNvSpPr>
              <a:spLocks noChangeShapeType="1"/>
            </p:cNvSpPr>
            <p:nvPr/>
          </p:nvSpPr>
          <p:spPr bwMode="auto">
            <a:xfrm>
              <a:off x="5902312" y="3675059"/>
              <a:ext cx="2184400" cy="79375"/>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72" name="Line 25"/>
            <p:cNvSpPr>
              <a:spLocks noChangeShapeType="1"/>
            </p:cNvSpPr>
            <p:nvPr/>
          </p:nvSpPr>
          <p:spPr bwMode="auto">
            <a:xfrm flipH="1">
              <a:off x="5610212" y="3676646"/>
              <a:ext cx="165100" cy="523875"/>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73" name="Line 26"/>
            <p:cNvSpPr>
              <a:spLocks noChangeShapeType="1"/>
            </p:cNvSpPr>
            <p:nvPr/>
          </p:nvSpPr>
          <p:spPr bwMode="auto">
            <a:xfrm flipH="1">
              <a:off x="7616812" y="3944934"/>
              <a:ext cx="482600" cy="360362"/>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74" name="Line 27"/>
            <p:cNvSpPr>
              <a:spLocks noChangeShapeType="1"/>
            </p:cNvSpPr>
            <p:nvPr/>
          </p:nvSpPr>
          <p:spPr bwMode="auto">
            <a:xfrm flipV="1">
              <a:off x="3578212" y="4429121"/>
              <a:ext cx="1892300" cy="315913"/>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75" name="Line 28"/>
            <p:cNvSpPr>
              <a:spLocks noChangeShapeType="1"/>
            </p:cNvSpPr>
            <p:nvPr/>
          </p:nvSpPr>
          <p:spPr bwMode="auto">
            <a:xfrm flipH="1" flipV="1">
              <a:off x="3425812" y="3398834"/>
              <a:ext cx="88900" cy="1360487"/>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76" name="Line 29"/>
            <p:cNvSpPr>
              <a:spLocks noChangeShapeType="1"/>
            </p:cNvSpPr>
            <p:nvPr/>
          </p:nvSpPr>
          <p:spPr bwMode="auto">
            <a:xfrm>
              <a:off x="5711812" y="4465634"/>
              <a:ext cx="558800" cy="439737"/>
            </a:xfrm>
            <a:prstGeom prst="line">
              <a:avLst/>
            </a:prstGeom>
            <a:noFill/>
            <a:ln w="38100">
              <a:solidFill>
                <a:srgbClr val="0000FF"/>
              </a:solidFill>
              <a:round/>
              <a:headEnd/>
              <a:tailEnd/>
            </a:ln>
          </p:spPr>
          <p:txBody>
            <a:bodyPr vert="horz" wrap="square" lIns="91440" tIns="45720" rIns="91440" bIns="45720" numCol="1" anchor="t" anchorCtr="0" compatLnSpc="1">
              <a:prstTxWarp prst="textNoShape">
                <a:avLst/>
              </a:prstTxWarp>
            </a:bodyPr>
            <a:lstStyle/>
            <a:p>
              <a:endParaRPr lang="en-SG"/>
            </a:p>
          </p:txBody>
        </p:sp>
        <p:sp>
          <p:nvSpPr>
            <p:cNvPr id="77" name="Text Box 30"/>
            <p:cNvSpPr txBox="1">
              <a:spLocks noChangeArrowheads="1"/>
            </p:cNvSpPr>
            <p:nvPr/>
          </p:nvSpPr>
          <p:spPr bwMode="auto">
            <a:xfrm>
              <a:off x="3197212" y="2365371"/>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12000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8" name="Text Box 31"/>
            <p:cNvSpPr txBox="1">
              <a:spLocks noChangeArrowheads="1"/>
            </p:cNvSpPr>
            <p:nvPr/>
          </p:nvSpPr>
          <p:spPr bwMode="auto">
            <a:xfrm>
              <a:off x="2181212" y="3428996"/>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11000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79" name="Text Box 32"/>
            <p:cNvSpPr txBox="1">
              <a:spLocks noChangeArrowheads="1"/>
            </p:cNvSpPr>
            <p:nvPr/>
          </p:nvSpPr>
          <p:spPr bwMode="auto">
            <a:xfrm>
              <a:off x="2397112" y="4484684"/>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9000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0" name="Text Box 33"/>
            <p:cNvSpPr txBox="1">
              <a:spLocks noChangeArrowheads="1"/>
            </p:cNvSpPr>
            <p:nvPr/>
          </p:nvSpPr>
          <p:spPr bwMode="auto">
            <a:xfrm>
              <a:off x="3425812" y="3856034"/>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9000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1" name="Text Box 34"/>
            <p:cNvSpPr txBox="1">
              <a:spLocks noChangeArrowheads="1"/>
            </p:cNvSpPr>
            <p:nvPr/>
          </p:nvSpPr>
          <p:spPr bwMode="auto">
            <a:xfrm>
              <a:off x="4073512" y="2706684"/>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15000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2" name="Text Box 35"/>
            <p:cNvSpPr txBox="1">
              <a:spLocks noChangeArrowheads="1"/>
            </p:cNvSpPr>
            <p:nvPr/>
          </p:nvSpPr>
          <p:spPr bwMode="auto">
            <a:xfrm>
              <a:off x="4467212" y="3208334"/>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16000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3" name="Text Box 36"/>
            <p:cNvSpPr txBox="1">
              <a:spLocks noChangeArrowheads="1"/>
            </p:cNvSpPr>
            <p:nvPr/>
          </p:nvSpPr>
          <p:spPr bwMode="auto">
            <a:xfrm>
              <a:off x="5559412" y="2936871"/>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13000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4" name="Text Box 37"/>
            <p:cNvSpPr txBox="1">
              <a:spLocks noChangeArrowheads="1"/>
            </p:cNvSpPr>
            <p:nvPr/>
          </p:nvSpPr>
          <p:spPr bwMode="auto">
            <a:xfrm>
              <a:off x="4683112" y="2078034"/>
              <a:ext cx="11430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10000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6" name="Text Box 40"/>
            <p:cNvSpPr txBox="1">
              <a:spLocks noChangeArrowheads="1"/>
            </p:cNvSpPr>
            <p:nvPr/>
          </p:nvSpPr>
          <p:spPr bwMode="auto">
            <a:xfrm>
              <a:off x="6842112" y="4694234"/>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11000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7" name="Text Box 41"/>
            <p:cNvSpPr txBox="1">
              <a:spLocks noChangeArrowheads="1"/>
            </p:cNvSpPr>
            <p:nvPr/>
          </p:nvSpPr>
          <p:spPr bwMode="auto">
            <a:xfrm>
              <a:off x="5153012" y="3806821"/>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6000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8" name="Text Box 42"/>
            <p:cNvSpPr txBox="1">
              <a:spLocks noChangeArrowheads="1"/>
            </p:cNvSpPr>
            <p:nvPr/>
          </p:nvSpPr>
          <p:spPr bwMode="auto">
            <a:xfrm>
              <a:off x="4200512" y="4302121"/>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11000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9" name="Text Box 43"/>
            <p:cNvSpPr txBox="1">
              <a:spLocks noChangeArrowheads="1"/>
            </p:cNvSpPr>
            <p:nvPr/>
          </p:nvSpPr>
          <p:spPr bwMode="auto">
            <a:xfrm>
              <a:off x="3717912" y="5259384"/>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6000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0" name="Text Box 44"/>
            <p:cNvSpPr txBox="1">
              <a:spLocks noChangeArrowheads="1"/>
            </p:cNvSpPr>
            <p:nvPr/>
          </p:nvSpPr>
          <p:spPr bwMode="auto">
            <a:xfrm>
              <a:off x="4683112" y="4810121"/>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10000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1" name="Text Box 45"/>
            <p:cNvSpPr txBox="1">
              <a:spLocks noChangeArrowheads="1"/>
            </p:cNvSpPr>
            <p:nvPr/>
          </p:nvSpPr>
          <p:spPr bwMode="auto">
            <a:xfrm>
              <a:off x="5876912" y="4422771"/>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10000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2" name="Text Box 46"/>
            <p:cNvSpPr txBox="1">
              <a:spLocks noChangeArrowheads="1"/>
            </p:cNvSpPr>
            <p:nvPr/>
          </p:nvSpPr>
          <p:spPr bwMode="auto">
            <a:xfrm>
              <a:off x="5521312" y="5316534"/>
              <a:ext cx="1295400" cy="342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en-SG" altLang="zh-CN" sz="1400" b="0" i="0" u="none" strike="noStrike" cap="none" normalizeH="0" baseline="0" smtClean="0">
                  <a:ln>
                    <a:noFill/>
                  </a:ln>
                  <a:solidFill>
                    <a:schemeClr val="tx1"/>
                  </a:solidFill>
                  <a:effectLst/>
                  <a:latin typeface="Calibri" pitchFamily="34" charset="0"/>
                  <a:ea typeface="SimSun" pitchFamily="2" charset="-122"/>
                  <a:cs typeface="Arial" pitchFamily="34" charset="0"/>
                </a:rPr>
                <a:t>13000</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93" name="Text Box 47"/>
            <p:cNvSpPr txBox="1">
              <a:spLocks noChangeArrowheads="1"/>
            </p:cNvSpPr>
            <p:nvPr/>
          </p:nvSpPr>
          <p:spPr bwMode="auto">
            <a:xfrm>
              <a:off x="3629012" y="1943096"/>
              <a:ext cx="1219200" cy="577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xmlns="" val="20347766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Decisions using Mathematics</a:t>
            </a:r>
            <a:endParaRPr lang="en-US" dirty="0"/>
          </a:p>
        </p:txBody>
      </p:sp>
      <p:sp>
        <p:nvSpPr>
          <p:cNvPr id="3" name="Content Placeholder 2"/>
          <p:cNvSpPr>
            <a:spLocks noGrp="1"/>
          </p:cNvSpPr>
          <p:nvPr>
            <p:ph idx="1"/>
          </p:nvPr>
        </p:nvSpPr>
        <p:spPr/>
        <p:txBody>
          <a:bodyPr/>
          <a:lstStyle/>
          <a:p>
            <a:r>
              <a:rPr lang="en-US" dirty="0" smtClean="0"/>
              <a:t>The Singapore government wants to ensure that all the housing estates are connected with their pipes.  The cost of building the pipes are shown.  How would you advise the government to connect all the housing estates?</a:t>
            </a:r>
            <a:endParaRPr lang="en-US" dirty="0"/>
          </a:p>
        </p:txBody>
      </p:sp>
      <p:sp>
        <p:nvSpPr>
          <p:cNvPr id="4" name="TextBox 3"/>
          <p:cNvSpPr txBox="1"/>
          <p:nvPr/>
        </p:nvSpPr>
        <p:spPr>
          <a:xfrm>
            <a:off x="827584" y="5477884"/>
            <a:ext cx="6840760" cy="646331"/>
          </a:xfrm>
          <a:prstGeom prst="rect">
            <a:avLst/>
          </a:prstGeom>
          <a:solidFill>
            <a:srgbClr val="FFFF00"/>
          </a:solidFill>
        </p:spPr>
        <p:txBody>
          <a:bodyPr wrap="square" rtlCol="0">
            <a:spAutoFit/>
          </a:bodyPr>
          <a:lstStyle/>
          <a:p>
            <a:r>
              <a:rPr lang="en-US" b="1" dirty="0" smtClean="0"/>
              <a:t>To minimize the cost, while keeping all the housing estates connected</a:t>
            </a:r>
            <a:endParaRPr lang="en-US" b="1" dirty="0"/>
          </a:p>
        </p:txBody>
      </p:sp>
    </p:spTree>
    <p:extLst>
      <p:ext uri="{BB962C8B-B14F-4D97-AF65-F5344CB8AC3E}">
        <p14:creationId xmlns:p14="http://schemas.microsoft.com/office/powerpoint/2010/main" xmlns="" val="38501738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Making Decisions using Mathematics</a:t>
            </a:r>
            <a:endParaRPr lang="en-SG" dirty="0"/>
          </a:p>
        </p:txBody>
      </p:sp>
      <p:sp>
        <p:nvSpPr>
          <p:cNvPr id="5" name="Content Placeholder 4"/>
          <p:cNvSpPr>
            <a:spLocks noGrp="1"/>
          </p:cNvSpPr>
          <p:nvPr>
            <p:ph idx="1"/>
          </p:nvPr>
        </p:nvSpPr>
        <p:spPr/>
        <p:txBody>
          <a:bodyPr/>
          <a:lstStyle/>
          <a:p>
            <a:r>
              <a:rPr lang="en-US" dirty="0" smtClean="0"/>
              <a:t>Prim’s </a:t>
            </a:r>
            <a:r>
              <a:rPr lang="en-US" dirty="0" err="1"/>
              <a:t>A</a:t>
            </a:r>
            <a:r>
              <a:rPr lang="en-US" dirty="0" err="1" smtClean="0"/>
              <a:t>lgortihm</a:t>
            </a:r>
            <a:endParaRPr lang="en-US" dirty="0" smtClean="0"/>
          </a:p>
          <a:p>
            <a:pPr lvl="1"/>
            <a:r>
              <a:rPr lang="en-US" dirty="0" smtClean="0">
                <a:solidFill>
                  <a:schemeClr val="accent1"/>
                </a:solidFill>
              </a:rPr>
              <a:t>Start a starting vertex</a:t>
            </a:r>
          </a:p>
          <a:p>
            <a:pPr lvl="1"/>
            <a:r>
              <a:rPr lang="en-US" dirty="0" smtClean="0">
                <a:solidFill>
                  <a:schemeClr val="accent1"/>
                </a:solidFill>
              </a:rPr>
              <a:t>Connect it to the nearest vertex</a:t>
            </a:r>
          </a:p>
          <a:p>
            <a:pPr lvl="1"/>
            <a:r>
              <a:rPr lang="en-US" dirty="0" smtClean="0">
                <a:solidFill>
                  <a:schemeClr val="accent1"/>
                </a:solidFill>
              </a:rPr>
              <a:t>Connect the next “nearest” vertex</a:t>
            </a:r>
          </a:p>
          <a:p>
            <a:pPr lvl="1"/>
            <a:r>
              <a:rPr lang="en-US" dirty="0" smtClean="0">
                <a:solidFill>
                  <a:schemeClr val="accent1"/>
                </a:solidFill>
              </a:rPr>
              <a:t>Repeat the process until all the vertices are connected.</a:t>
            </a:r>
            <a:endParaRPr lang="en-SG" dirty="0">
              <a:solidFill>
                <a:schemeClr val="accent1"/>
              </a:solidFill>
            </a:endParaRPr>
          </a:p>
        </p:txBody>
      </p:sp>
    </p:spTree>
    <p:extLst>
      <p:ext uri="{BB962C8B-B14F-4D97-AF65-F5344CB8AC3E}">
        <p14:creationId xmlns:p14="http://schemas.microsoft.com/office/powerpoint/2010/main" xmlns="" val="17968779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Kruskal’s</a:t>
            </a:r>
            <a:r>
              <a:rPr lang="en-US" dirty="0" smtClean="0"/>
              <a:t> Algorithm</a:t>
            </a:r>
          </a:p>
          <a:p>
            <a:pPr lvl="1"/>
            <a:r>
              <a:rPr lang="en-US" dirty="0" smtClean="0">
                <a:solidFill>
                  <a:schemeClr val="accent1"/>
                </a:solidFill>
              </a:rPr>
              <a:t>Start with the smallest edge.</a:t>
            </a:r>
          </a:p>
          <a:p>
            <a:pPr lvl="1"/>
            <a:r>
              <a:rPr lang="en-US" dirty="0" smtClean="0">
                <a:solidFill>
                  <a:schemeClr val="accent1"/>
                </a:solidFill>
              </a:rPr>
              <a:t>Repeat the next edge with smallest edge; include this if it does not form a cycle, and exclude this if it forms a cycle.</a:t>
            </a:r>
          </a:p>
          <a:p>
            <a:pPr lvl="1"/>
            <a:r>
              <a:rPr lang="en-US" dirty="0" smtClean="0">
                <a:solidFill>
                  <a:schemeClr val="accent1"/>
                </a:solidFill>
              </a:rPr>
              <a:t>Repeat this process after all the edges are included.</a:t>
            </a:r>
          </a:p>
          <a:p>
            <a:pPr lvl="1">
              <a:buNone/>
            </a:pPr>
            <a:endParaRPr lang="en-US" dirty="0" smtClean="0"/>
          </a:p>
        </p:txBody>
      </p:sp>
      <p:sp>
        <p:nvSpPr>
          <p:cNvPr id="3" name="Title 2"/>
          <p:cNvSpPr>
            <a:spLocks noGrp="1"/>
          </p:cNvSpPr>
          <p:nvPr>
            <p:ph type="title"/>
          </p:nvPr>
        </p:nvSpPr>
        <p:spPr/>
        <p:txBody>
          <a:bodyPr>
            <a:normAutofit fontScale="90000"/>
          </a:bodyPr>
          <a:lstStyle/>
          <a:p>
            <a:r>
              <a:rPr lang="en-US" dirty="0" smtClean="0"/>
              <a:t>Making Decisions using Mathematics</a:t>
            </a:r>
            <a:endParaRPr lang="en-SG" dirty="0"/>
          </a:p>
        </p:txBody>
      </p:sp>
    </p:spTree>
    <p:extLst>
      <p:ext uri="{BB962C8B-B14F-4D97-AF65-F5344CB8AC3E}">
        <p14:creationId xmlns:p14="http://schemas.microsoft.com/office/powerpoint/2010/main" xmlns="" val="32828055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Decisions using Mathematics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idea is NOT to teach students to memorize these algorithms, but to develop these (and even other) algorithms on their own.</a:t>
            </a:r>
          </a:p>
          <a:p>
            <a:r>
              <a:rPr lang="en-US" dirty="0" smtClean="0"/>
              <a:t>Our main objective is to empower students to learn, create their own understanding instead of traditional memorizing of standard knowledge.</a:t>
            </a:r>
          </a:p>
          <a:p>
            <a:r>
              <a:rPr lang="en-US" dirty="0" smtClean="0"/>
              <a:t>They need to have </a:t>
            </a:r>
            <a:r>
              <a:rPr lang="en-US" u="sng" dirty="0" smtClean="0">
                <a:solidFill>
                  <a:srgbClr val="FF0000"/>
                </a:solidFill>
              </a:rPr>
              <a:t>knowledge of the real world – contextual knowledge</a:t>
            </a:r>
            <a:r>
              <a:rPr lang="en-US" dirty="0" smtClean="0"/>
              <a:t>.</a:t>
            </a:r>
            <a:endParaRPr lang="en-US" dirty="0"/>
          </a:p>
        </p:txBody>
      </p:sp>
    </p:spTree>
    <p:extLst>
      <p:ext uri="{BB962C8B-B14F-4D97-AF65-F5344CB8AC3E}">
        <p14:creationId xmlns:p14="http://schemas.microsoft.com/office/powerpoint/2010/main" xmlns="" val="30779570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Mathematics Education in Singapore</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b="1" dirty="0" smtClean="0">
                <a:solidFill>
                  <a:srgbClr val="C00000"/>
                </a:solidFill>
              </a:rPr>
              <a:t>Aims and Objective of Mathematics Curriculum</a:t>
            </a:r>
          </a:p>
          <a:p>
            <a:r>
              <a:rPr lang="en-US" b="1" dirty="0" smtClean="0"/>
              <a:t>Acquire </a:t>
            </a:r>
            <a:r>
              <a:rPr lang="en-US" b="1" dirty="0"/>
              <a:t>concepts and skills </a:t>
            </a:r>
            <a:r>
              <a:rPr lang="en-US" dirty="0">
                <a:solidFill>
                  <a:srgbClr val="0070C0"/>
                </a:solidFill>
              </a:rPr>
              <a:t>for continuous learning in mathematics and to support learning in other subjects</a:t>
            </a:r>
            <a:r>
              <a:rPr lang="en-US" dirty="0"/>
              <a:t>;</a:t>
            </a:r>
          </a:p>
          <a:p>
            <a:r>
              <a:rPr lang="en-US" b="1" dirty="0"/>
              <a:t>Develop thinking, reasoning, communication, application and metacognitive skills </a:t>
            </a:r>
            <a:r>
              <a:rPr lang="en-US" dirty="0">
                <a:solidFill>
                  <a:srgbClr val="0070C0"/>
                </a:solidFill>
              </a:rPr>
              <a:t>through a mathematical approach to problem solving;</a:t>
            </a:r>
          </a:p>
          <a:p>
            <a:r>
              <a:rPr lang="en-US" b="1" dirty="0"/>
              <a:t>Connect ideas </a:t>
            </a:r>
            <a:r>
              <a:rPr lang="en-US" dirty="0">
                <a:solidFill>
                  <a:srgbClr val="0070C0"/>
                </a:solidFill>
              </a:rPr>
              <a:t>within and between mathematics and other subjects through applications of mathematics;</a:t>
            </a:r>
          </a:p>
          <a:p>
            <a:r>
              <a:rPr lang="en-US" dirty="0">
                <a:solidFill>
                  <a:srgbClr val="0070C0"/>
                </a:solidFill>
              </a:rPr>
              <a:t>Build</a:t>
            </a:r>
            <a:r>
              <a:rPr lang="en-US" dirty="0"/>
              <a:t> </a:t>
            </a:r>
            <a:r>
              <a:rPr lang="en-US" b="1" dirty="0"/>
              <a:t>confidence</a:t>
            </a:r>
            <a:r>
              <a:rPr lang="en-US" dirty="0"/>
              <a:t> </a:t>
            </a:r>
            <a:r>
              <a:rPr lang="en-US" dirty="0">
                <a:solidFill>
                  <a:srgbClr val="0070C0"/>
                </a:solidFill>
              </a:rPr>
              <a:t>and foster </a:t>
            </a:r>
            <a:r>
              <a:rPr lang="en-US" b="1" dirty="0"/>
              <a:t>interest</a:t>
            </a:r>
            <a:r>
              <a:rPr lang="en-US" dirty="0"/>
              <a:t> </a:t>
            </a:r>
            <a:r>
              <a:rPr lang="en-US" dirty="0">
                <a:solidFill>
                  <a:srgbClr val="0070C0"/>
                </a:solidFill>
              </a:rPr>
              <a:t>in mathematics.</a:t>
            </a:r>
          </a:p>
          <a:p>
            <a:pPr marL="0" indent="0">
              <a:buNone/>
            </a:pPr>
            <a:endParaRPr lang="en-US" dirty="0"/>
          </a:p>
        </p:txBody>
      </p:sp>
    </p:spTree>
    <p:extLst>
      <p:ext uri="{BB962C8B-B14F-4D97-AF65-F5344CB8AC3E}">
        <p14:creationId xmlns:p14="http://schemas.microsoft.com/office/powerpoint/2010/main" xmlns="" val="30524767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Decisions using Mathematics</a:t>
            </a:r>
            <a:endParaRPr lang="en-US" dirty="0"/>
          </a:p>
        </p:txBody>
      </p:sp>
      <p:pic>
        <p:nvPicPr>
          <p:cNvPr id="4" name="Picture 5" descr="Framework-200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55576" y="1844824"/>
            <a:ext cx="6408712" cy="3725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547664" y="5733256"/>
            <a:ext cx="3816424" cy="369332"/>
          </a:xfrm>
          <a:prstGeom prst="rect">
            <a:avLst/>
          </a:prstGeom>
          <a:solidFill>
            <a:srgbClr val="FFFF00"/>
          </a:solidFill>
        </p:spPr>
        <p:txBody>
          <a:bodyPr wrap="square" rtlCol="0">
            <a:spAutoFit/>
          </a:bodyPr>
          <a:lstStyle/>
          <a:p>
            <a:r>
              <a:rPr lang="en-US" b="1" dirty="0" smtClean="0"/>
              <a:t>Hexagon instead of Pentagon?</a:t>
            </a:r>
            <a:endParaRPr lang="en-US" b="1" dirty="0"/>
          </a:p>
        </p:txBody>
      </p:sp>
    </p:spTree>
    <p:extLst>
      <p:ext uri="{BB962C8B-B14F-4D97-AF65-F5344CB8AC3E}">
        <p14:creationId xmlns:p14="http://schemas.microsoft.com/office/powerpoint/2010/main" xmlns="" val="27458936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lstStyle/>
          <a:p>
            <a:r>
              <a:rPr lang="en-US" dirty="0" smtClean="0"/>
              <a:t>In Context, Application, Making Decisions </a:t>
            </a:r>
            <a:r>
              <a:rPr lang="en-US" dirty="0" smtClean="0">
                <a:sym typeface="Wingdings" panose="05000000000000000000" pitchFamily="2" charset="2"/>
              </a:rPr>
              <a:t> all these activities need students to have the knowledge of the real world (contextual knowledge).</a:t>
            </a:r>
          </a:p>
          <a:p>
            <a:r>
              <a:rPr lang="en-US" dirty="0" smtClean="0">
                <a:sym typeface="Wingdings" panose="05000000000000000000" pitchFamily="2" charset="2"/>
              </a:rPr>
              <a:t>Important steps of mathematical modelling</a:t>
            </a:r>
            <a:endParaRPr lang="en-US" dirty="0"/>
          </a:p>
        </p:txBody>
      </p:sp>
    </p:spTree>
    <p:extLst>
      <p:ext uri="{BB962C8B-B14F-4D97-AF65-F5344CB8AC3E}">
        <p14:creationId xmlns:p14="http://schemas.microsoft.com/office/powerpoint/2010/main" xmlns="" val="22589358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Movie…</a:t>
            </a:r>
            <a:endParaRPr lang="en-US" dirty="0"/>
          </a:p>
        </p:txBody>
      </p:sp>
      <p:sp>
        <p:nvSpPr>
          <p:cNvPr id="3" name="Content Placeholder 2"/>
          <p:cNvSpPr>
            <a:spLocks noGrp="1"/>
          </p:cNvSpPr>
          <p:nvPr>
            <p:ph idx="1"/>
          </p:nvPr>
        </p:nvSpPr>
        <p:spPr/>
        <p:txBody>
          <a:bodyPr/>
          <a:lstStyle/>
          <a:p>
            <a:endParaRPr lang="en-US" dirty="0" smtClean="0"/>
          </a:p>
          <a:p>
            <a:pPr marL="0" indent="0">
              <a:buNone/>
            </a:pP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xmlns="" val="3843858490"/>
              </p:ext>
            </p:extLst>
          </p:nvPr>
        </p:nvGraphicFramePr>
        <p:xfrm>
          <a:off x="3898900" y="3086100"/>
          <a:ext cx="1346200" cy="685800"/>
        </p:xfrm>
        <a:graphic>
          <a:graphicData uri="http://schemas.openxmlformats.org/presentationml/2006/ole">
            <p:oleObj spid="_x0000_s8199" name="Package" showAsIcon="1" r:id="rId3" imgW="1345680" imgH="685800" progId="Package">
              <p:embed/>
            </p:oleObj>
          </a:graphicData>
        </a:graphic>
      </p:graphicFrame>
    </p:spTree>
    <p:extLst>
      <p:ext uri="{BB962C8B-B14F-4D97-AF65-F5344CB8AC3E}">
        <p14:creationId xmlns:p14="http://schemas.microsoft.com/office/powerpoint/2010/main" xmlns="" val="7015998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Mathematics Education in Singapore</a:t>
            </a:r>
            <a:endParaRPr lang="en-US" dirty="0"/>
          </a:p>
        </p:txBody>
      </p:sp>
      <p:sp>
        <p:nvSpPr>
          <p:cNvPr id="3" name="Content Placeholder 2"/>
          <p:cNvSpPr>
            <a:spLocks noGrp="1"/>
          </p:cNvSpPr>
          <p:nvPr>
            <p:ph idx="1"/>
          </p:nvPr>
        </p:nvSpPr>
        <p:spPr/>
        <p:txBody>
          <a:bodyPr>
            <a:normAutofit lnSpcReduction="10000"/>
          </a:bodyPr>
          <a:lstStyle/>
          <a:p>
            <a:r>
              <a:rPr lang="en-US" dirty="0" smtClean="0"/>
              <a:t>Students generally score very well in high-stake national examinations</a:t>
            </a:r>
          </a:p>
          <a:p>
            <a:r>
              <a:rPr lang="en-US" dirty="0" smtClean="0"/>
              <a:t>Students perform very well in international comparative studies </a:t>
            </a:r>
            <a:r>
              <a:rPr lang="en-US" dirty="0" smtClean="0">
                <a:solidFill>
                  <a:srgbClr val="0070C0"/>
                </a:solidFill>
              </a:rPr>
              <a:t>(TIMSS and PISA)</a:t>
            </a:r>
          </a:p>
          <a:p>
            <a:pPr lvl="1"/>
            <a:r>
              <a:rPr lang="en-US" dirty="0" smtClean="0">
                <a:solidFill>
                  <a:srgbClr val="0070C0"/>
                </a:solidFill>
              </a:rPr>
              <a:t>Do students see the relevance of math in real-life? </a:t>
            </a:r>
          </a:p>
          <a:p>
            <a:pPr lvl="1"/>
            <a:r>
              <a:rPr lang="en-US" i="1" dirty="0" smtClean="0">
                <a:solidFill>
                  <a:srgbClr val="FF0000"/>
                </a:solidFill>
              </a:rPr>
              <a:t>Singapore students have no difficulty learning mathematics?</a:t>
            </a:r>
          </a:p>
          <a:p>
            <a:pPr lvl="1"/>
            <a:r>
              <a:rPr lang="en-US" i="1" dirty="0" smtClean="0">
                <a:solidFill>
                  <a:srgbClr val="FF0000"/>
                </a:solidFill>
              </a:rPr>
              <a:t>Some of the problems of Singapore students in learning mathematics?</a:t>
            </a:r>
            <a:endParaRPr lang="en-US" i="1" dirty="0">
              <a:solidFill>
                <a:srgbClr val="FF0000"/>
              </a:solidFill>
            </a:endParaRPr>
          </a:p>
        </p:txBody>
      </p:sp>
    </p:spTree>
    <p:extLst>
      <p:ext uri="{BB962C8B-B14F-4D97-AF65-F5344CB8AC3E}">
        <p14:creationId xmlns:p14="http://schemas.microsoft.com/office/powerpoint/2010/main" xmlns="" val="136485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Mathematics Education in Singapore</a:t>
            </a:r>
            <a:endParaRPr lang="en-US" dirty="0"/>
          </a:p>
        </p:txBody>
      </p:sp>
      <p:sp>
        <p:nvSpPr>
          <p:cNvPr id="3" name="Content Placeholder 2"/>
          <p:cNvSpPr>
            <a:spLocks noGrp="1"/>
          </p:cNvSpPr>
          <p:nvPr>
            <p:ph idx="1"/>
          </p:nvPr>
        </p:nvSpPr>
        <p:spPr/>
        <p:txBody>
          <a:bodyPr/>
          <a:lstStyle/>
          <a:p>
            <a:r>
              <a:rPr lang="en-US" dirty="0" smtClean="0">
                <a:solidFill>
                  <a:srgbClr val="0070C0"/>
                </a:solidFill>
              </a:rPr>
              <a:t>Revisions of the mathematics curriculum;</a:t>
            </a:r>
          </a:p>
          <a:p>
            <a:r>
              <a:rPr lang="en-US" dirty="0" smtClean="0">
                <a:solidFill>
                  <a:srgbClr val="0070C0"/>
                </a:solidFill>
              </a:rPr>
              <a:t>Problem solving (PS) at the center of the curriculum framework;</a:t>
            </a:r>
          </a:p>
          <a:p>
            <a:r>
              <a:rPr lang="en-US" dirty="0" smtClean="0">
                <a:solidFill>
                  <a:srgbClr val="0070C0"/>
                </a:solidFill>
              </a:rPr>
              <a:t>Modifications to the sub-components of the five attributes of PS (represented by the five sides of the pentagon);</a:t>
            </a:r>
          </a:p>
          <a:p>
            <a:pPr lvl="1"/>
            <a:r>
              <a:rPr lang="en-US" i="1" dirty="0" smtClean="0">
                <a:solidFill>
                  <a:srgbClr val="C00000"/>
                </a:solidFill>
              </a:rPr>
              <a:t>Modification as fine-tuning</a:t>
            </a:r>
            <a:endParaRPr lang="en-US" i="1" dirty="0">
              <a:solidFill>
                <a:srgbClr val="C00000"/>
              </a:solidFill>
            </a:endParaRPr>
          </a:p>
        </p:txBody>
      </p:sp>
    </p:spTree>
    <p:extLst>
      <p:ext uri="{BB962C8B-B14F-4D97-AF65-F5344CB8AC3E}">
        <p14:creationId xmlns:p14="http://schemas.microsoft.com/office/powerpoint/2010/main" xmlns="" val="29422270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Mathematics Education in Singapore</a:t>
            </a:r>
            <a:endParaRPr lang="en-US" dirty="0"/>
          </a:p>
        </p:txBody>
      </p:sp>
      <p:sp>
        <p:nvSpPr>
          <p:cNvPr id="3" name="Content Placeholder 2"/>
          <p:cNvSpPr>
            <a:spLocks noGrp="1"/>
          </p:cNvSpPr>
          <p:nvPr>
            <p:ph idx="1"/>
          </p:nvPr>
        </p:nvSpPr>
        <p:spPr/>
        <p:txBody>
          <a:bodyPr/>
          <a:lstStyle/>
          <a:p>
            <a:r>
              <a:rPr lang="en-US" dirty="0" smtClean="0">
                <a:solidFill>
                  <a:srgbClr val="0070C0"/>
                </a:solidFill>
              </a:rPr>
              <a:t>Since 2001, emphasize the application of mathematics to solve real-world problem at the primary level;</a:t>
            </a:r>
          </a:p>
          <a:p>
            <a:r>
              <a:rPr lang="en-US" dirty="0" smtClean="0">
                <a:solidFill>
                  <a:srgbClr val="0070C0"/>
                </a:solidFill>
              </a:rPr>
              <a:t>At Secondary school level in 2007 emphasis on application and modeling;</a:t>
            </a:r>
          </a:p>
          <a:p>
            <a:r>
              <a:rPr lang="en-US" dirty="0" smtClean="0">
                <a:solidFill>
                  <a:srgbClr val="0070C0"/>
                </a:solidFill>
              </a:rPr>
              <a:t>Solving real-world tasks – application of mathematics in the real world.</a:t>
            </a:r>
            <a:endParaRPr lang="en-US" dirty="0">
              <a:solidFill>
                <a:srgbClr val="0070C0"/>
              </a:solidFill>
            </a:endParaRPr>
          </a:p>
        </p:txBody>
      </p:sp>
    </p:spTree>
    <p:extLst>
      <p:ext uri="{BB962C8B-B14F-4D97-AF65-F5344CB8AC3E}">
        <p14:creationId xmlns:p14="http://schemas.microsoft.com/office/powerpoint/2010/main" xmlns="" val="14489106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Mathematics Education in Singapore</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b="1" dirty="0"/>
              <a:t>Learning experience should provide opportunities for students to</a:t>
            </a:r>
          </a:p>
          <a:p>
            <a:r>
              <a:rPr lang="en-US" dirty="0">
                <a:solidFill>
                  <a:srgbClr val="0070C0"/>
                </a:solidFill>
              </a:rPr>
              <a:t>enhance conceptual understanding through use of various mathematical tools, including ICT tools;</a:t>
            </a:r>
          </a:p>
          <a:p>
            <a:r>
              <a:rPr lang="en-US" b="1" dirty="0">
                <a:solidFill>
                  <a:srgbClr val="C00000"/>
                </a:solidFill>
              </a:rPr>
              <a:t>apply concepts and skills learnt in real-world context;</a:t>
            </a:r>
          </a:p>
          <a:p>
            <a:r>
              <a:rPr lang="en-US" b="1" dirty="0">
                <a:solidFill>
                  <a:srgbClr val="C00000"/>
                </a:solidFill>
              </a:rPr>
              <a:t>communicate their reasoning and connections through various mathematical tasks and activities; </a:t>
            </a:r>
          </a:p>
          <a:p>
            <a:r>
              <a:rPr lang="en-US" b="1" dirty="0">
                <a:solidFill>
                  <a:srgbClr val="C00000"/>
                </a:solidFill>
              </a:rPr>
              <a:t>build confidence and foster interest in </a:t>
            </a:r>
            <a:r>
              <a:rPr lang="en-US" b="1" dirty="0" smtClean="0">
                <a:solidFill>
                  <a:srgbClr val="C00000"/>
                </a:solidFill>
              </a:rPr>
              <a:t>mathematics</a:t>
            </a:r>
            <a:r>
              <a:rPr lang="en-US" b="1" dirty="0">
                <a:solidFill>
                  <a:srgbClr val="C00000"/>
                </a:solidFill>
              </a:rPr>
              <a:t> </a:t>
            </a:r>
            <a:r>
              <a:rPr lang="en-US" dirty="0" smtClean="0">
                <a:solidFill>
                  <a:srgbClr val="0070C0"/>
                </a:solidFill>
              </a:rPr>
              <a:t>(Ministry </a:t>
            </a:r>
            <a:r>
              <a:rPr lang="en-US" dirty="0">
                <a:solidFill>
                  <a:srgbClr val="0070C0"/>
                </a:solidFill>
              </a:rPr>
              <a:t>of Education</a:t>
            </a:r>
            <a:r>
              <a:rPr lang="en-US" dirty="0" smtClean="0">
                <a:solidFill>
                  <a:srgbClr val="0070C0"/>
                </a:solidFill>
              </a:rPr>
              <a:t>).</a:t>
            </a:r>
            <a:endParaRPr lang="en-US" dirty="0">
              <a:solidFill>
                <a:srgbClr val="0070C0"/>
              </a:solidFill>
            </a:endParaRPr>
          </a:p>
          <a:p>
            <a:pPr marL="0" indent="0">
              <a:buNone/>
            </a:pPr>
            <a:endParaRPr lang="en-US" dirty="0"/>
          </a:p>
        </p:txBody>
      </p:sp>
    </p:spTree>
    <p:extLst>
      <p:ext uri="{BB962C8B-B14F-4D97-AF65-F5344CB8AC3E}">
        <p14:creationId xmlns:p14="http://schemas.microsoft.com/office/powerpoint/2010/main" xmlns="" val="2816786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Mathematics in Context</a:t>
            </a:r>
            <a:endParaRPr lang="en-US" dirty="0"/>
          </a:p>
        </p:txBody>
      </p:sp>
      <p:sp>
        <p:nvSpPr>
          <p:cNvPr id="3" name="Content Placeholder 2"/>
          <p:cNvSpPr>
            <a:spLocks noGrp="1"/>
          </p:cNvSpPr>
          <p:nvPr>
            <p:ph idx="1"/>
          </p:nvPr>
        </p:nvSpPr>
        <p:spPr/>
        <p:txBody>
          <a:bodyPr/>
          <a:lstStyle/>
          <a:p>
            <a:r>
              <a:rPr lang="en-US" dirty="0" smtClean="0"/>
              <a:t>Mathematics should be taught in context</a:t>
            </a:r>
          </a:p>
          <a:p>
            <a:r>
              <a:rPr lang="en-US" smtClean="0"/>
              <a:t>Emphasis should be made </a:t>
            </a:r>
            <a:r>
              <a:rPr lang="en-US" dirty="0" smtClean="0"/>
              <a:t>on application of mathematics in real life.</a:t>
            </a:r>
            <a:endParaRPr lang="en-US" dirty="0"/>
          </a:p>
        </p:txBody>
      </p:sp>
    </p:spTree>
    <p:extLst>
      <p:ext uri="{BB962C8B-B14F-4D97-AF65-F5344CB8AC3E}">
        <p14:creationId xmlns:p14="http://schemas.microsoft.com/office/powerpoint/2010/main" xmlns="" val="116966605"/>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1232</TotalTime>
  <Words>1231</Words>
  <Application>Microsoft Office PowerPoint</Application>
  <PresentationFormat>On-screen Show (4:3)</PresentationFormat>
  <Paragraphs>211</Paragraphs>
  <Slides>42</Slides>
  <Notes>20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42</vt:i4>
      </vt:variant>
    </vt:vector>
  </HeadingPairs>
  <TitlesOfParts>
    <vt:vector size="45" baseType="lpstr">
      <vt:lpstr>Blank</vt:lpstr>
      <vt:lpstr>Bitmap Image</vt:lpstr>
      <vt:lpstr>Package</vt:lpstr>
      <vt:lpstr>Mathematics in Context – The Future of Mathematics Education</vt:lpstr>
      <vt:lpstr>Outline of Presentation</vt:lpstr>
      <vt:lpstr>Mathematics Education in Singapore</vt:lpstr>
      <vt:lpstr>Mathematics Education in Singapore</vt:lpstr>
      <vt:lpstr>Mathematics Education in Singapore</vt:lpstr>
      <vt:lpstr>Mathematics Education in Singapore</vt:lpstr>
      <vt:lpstr>Mathematics Education in Singapore</vt:lpstr>
      <vt:lpstr>Mathematics Education in Singapore</vt:lpstr>
      <vt:lpstr>Mathematics in Context</vt:lpstr>
      <vt:lpstr>Mathematics in Context</vt:lpstr>
      <vt:lpstr>Mathematics in Context</vt:lpstr>
      <vt:lpstr>Mathematics in Context</vt:lpstr>
      <vt:lpstr>Mathematics in Context</vt:lpstr>
      <vt:lpstr>Mathematics in Context</vt:lpstr>
      <vt:lpstr>Mathematics in Context</vt:lpstr>
      <vt:lpstr>Mathematics in Context</vt:lpstr>
      <vt:lpstr>Mathematics in Context</vt:lpstr>
      <vt:lpstr>Mathematics in Context</vt:lpstr>
      <vt:lpstr>Mathematics in Context</vt:lpstr>
      <vt:lpstr>Mathematics in Context</vt:lpstr>
      <vt:lpstr>Mathematics in Context</vt:lpstr>
      <vt:lpstr>Mathematics in Context</vt:lpstr>
      <vt:lpstr>Slide 23</vt:lpstr>
      <vt:lpstr>Mathematics in Context</vt:lpstr>
      <vt:lpstr>Mathematics in Context</vt:lpstr>
      <vt:lpstr>Mathematics in Context</vt:lpstr>
      <vt:lpstr>Mathematical Reasoning</vt:lpstr>
      <vt:lpstr>Mathematical Reasoning</vt:lpstr>
      <vt:lpstr>Mathematical Reasoning</vt:lpstr>
      <vt:lpstr>Application of Mathematics</vt:lpstr>
      <vt:lpstr>Application of Mathematics</vt:lpstr>
      <vt:lpstr>Application of Mathematics</vt:lpstr>
      <vt:lpstr>Application of Mathematics</vt:lpstr>
      <vt:lpstr>Application of Mathematics</vt:lpstr>
      <vt:lpstr>Making Decisions using Mathematics</vt:lpstr>
      <vt:lpstr>Making Decisions using Mathematics</vt:lpstr>
      <vt:lpstr>Making Decisions using Mathematics</vt:lpstr>
      <vt:lpstr>Making Decisions using Mathematics</vt:lpstr>
      <vt:lpstr>Making Decisions using Mathematics</vt:lpstr>
      <vt:lpstr>Making Decisions using Mathematics</vt:lpstr>
      <vt:lpstr>Conclusion</vt:lpstr>
      <vt:lpstr>Movie…</vt:lpstr>
    </vt:vector>
  </TitlesOfParts>
  <Company>NIE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Zeroth Step in Learning Mathematics</dc:title>
  <dc:creator>TOH Tin Lam</dc:creator>
  <cp:lastModifiedBy>mme-T01</cp:lastModifiedBy>
  <cp:revision>57</cp:revision>
  <dcterms:created xsi:type="dcterms:W3CDTF">2013-10-05T10:48:20Z</dcterms:created>
  <dcterms:modified xsi:type="dcterms:W3CDTF">2014-02-15T23:19:20Z</dcterms:modified>
</cp:coreProperties>
</file>